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3" r:id="rId3"/>
  </p:sldMasterIdLst>
  <p:notesMasterIdLst>
    <p:notesMasterId r:id="rId49"/>
  </p:notesMasterIdLst>
  <p:handoutMasterIdLst>
    <p:handoutMasterId r:id="rId50"/>
  </p:handoutMasterIdLst>
  <p:sldIdLst>
    <p:sldId id="546" r:id="rId4"/>
    <p:sldId id="547" r:id="rId5"/>
    <p:sldId id="564" r:id="rId6"/>
    <p:sldId id="548" r:id="rId7"/>
    <p:sldId id="534" r:id="rId8"/>
    <p:sldId id="573" r:id="rId9"/>
    <p:sldId id="574" r:id="rId10"/>
    <p:sldId id="576" r:id="rId11"/>
    <p:sldId id="577" r:id="rId12"/>
    <p:sldId id="578" r:id="rId13"/>
    <p:sldId id="597" r:id="rId14"/>
    <p:sldId id="579" r:id="rId15"/>
    <p:sldId id="603" r:id="rId16"/>
    <p:sldId id="594" r:id="rId17"/>
    <p:sldId id="604" r:id="rId18"/>
    <p:sldId id="595" r:id="rId19"/>
    <p:sldId id="602" r:id="rId20"/>
    <p:sldId id="600" r:id="rId21"/>
    <p:sldId id="580" r:id="rId22"/>
    <p:sldId id="605" r:id="rId23"/>
    <p:sldId id="581" r:id="rId24"/>
    <p:sldId id="582" r:id="rId25"/>
    <p:sldId id="583" r:id="rId26"/>
    <p:sldId id="601" r:id="rId27"/>
    <p:sldId id="584" r:id="rId28"/>
    <p:sldId id="586" r:id="rId29"/>
    <p:sldId id="585" r:id="rId30"/>
    <p:sldId id="587" r:id="rId31"/>
    <p:sldId id="588" r:id="rId32"/>
    <p:sldId id="598" r:id="rId33"/>
    <p:sldId id="589" r:id="rId34"/>
    <p:sldId id="606" r:id="rId35"/>
    <p:sldId id="590" r:id="rId36"/>
    <p:sldId id="607" r:id="rId37"/>
    <p:sldId id="591" r:id="rId38"/>
    <p:sldId id="609" r:id="rId39"/>
    <p:sldId id="599" r:id="rId40"/>
    <p:sldId id="592" r:id="rId41"/>
    <p:sldId id="608" r:id="rId42"/>
    <p:sldId id="593" r:id="rId43"/>
    <p:sldId id="566" r:id="rId44"/>
    <p:sldId id="517" r:id="rId45"/>
    <p:sldId id="531" r:id="rId46"/>
    <p:sldId id="472" r:id="rId47"/>
    <p:sldId id="393"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606"/>
    <a:srgbClr val="F9F0AB"/>
    <a:srgbClr val="F9E6AB"/>
    <a:srgbClr val="F9FAAB"/>
    <a:srgbClr val="767691"/>
    <a:srgbClr val="7676AA"/>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01" autoAdjust="0"/>
    <p:restoredTop sz="79379" autoAdjust="0"/>
  </p:normalViewPr>
  <p:slideViewPr>
    <p:cSldViewPr>
      <p:cViewPr varScale="1">
        <p:scale>
          <a:sx n="69" d="100"/>
          <a:sy n="69" d="100"/>
        </p:scale>
        <p:origin x="854"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7/29/2016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7/29/2016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creativecommons.org/licenses/by-nc-sa/4.0/" TargetMode="External"/><Relationship Id="rId3" Type="http://schemas.openxmlformats.org/officeDocument/2006/relationships/hyperlink" Target="https://en.wikipedia.org/wiki/Object-oriented_programming" TargetMode="External"/><Relationship Id="rId7"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Datatype" TargetMode="External"/><Relationship Id="rId5" Type="http://schemas.openxmlformats.org/officeDocument/2006/relationships/hyperlink" Target="https://en.wikipedia.org/wiki/Subtype" TargetMode="External"/><Relationship Id="rId4" Type="http://schemas.openxmlformats.org/officeDocument/2006/relationships/hyperlink" Target="https://en.wikipedia.org/wiki/Computer_program"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Extensibility#cite_note-2" TargetMode="External"/><Relationship Id="rId3" Type="http://schemas.openxmlformats.org/officeDocument/2006/relationships/hyperlink" Target="https://en.wikipedia.org/wiki/Software_engineering" TargetMode="External"/><Relationship Id="rId7" Type="http://schemas.openxmlformats.org/officeDocument/2006/relationships/hyperlink" Target="https://en.wikipedia.org/wiki/Extensibility#cite_note-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System" TargetMode="External"/><Relationship Id="rId5" Type="http://schemas.openxmlformats.org/officeDocument/2006/relationships/hyperlink" Target="https://en.wikipedia.org/wiki/Systems_design" TargetMode="External"/><Relationship Id="rId10" Type="http://schemas.openxmlformats.org/officeDocument/2006/relationships/hyperlink" Target="http://creativecommons.org/licenses/by-nc-sa/4.0/" TargetMode="External"/><Relationship Id="rId4" Type="http://schemas.openxmlformats.org/officeDocument/2006/relationships/hyperlink" Target="https://en.wikipedia.org/wiki/Forward_compatibility" TargetMode="External"/><Relationship Id="rId9" Type="http://schemas.openxmlformats.org/officeDocument/2006/relationships/hyperlink" Target="http://softuni.org/"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Extensibility#cite_note-7"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creativecommons.org/licenses/by-nc-sa/4.0/" TargetMode="External"/><Relationship Id="rId4" Type="http://schemas.openxmlformats.org/officeDocument/2006/relationships/hyperlink" Target="http://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Abstraction_(computer_science)" TargetMode="External"/><Relationship Id="rId7" Type="http://schemas.openxmlformats.org/officeDocument/2006/relationships/hyperlink" Target="http://creativecommons.org/licenses/by-nc-sa/4.0/"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oftuni.org/" TargetMode="External"/><Relationship Id="rId5" Type="http://schemas.openxmlformats.org/officeDocument/2006/relationships/hyperlink" Target="https://en.wikipedia.org/wiki/Abstract_base_class" TargetMode="External"/><Relationship Id="rId4" Type="http://schemas.openxmlformats.org/officeDocument/2006/relationships/hyperlink" Target="https://en.wikipedia.org/wiki/Polymorphism_(computer_scienc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922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2597522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359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1622306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1824684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268545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3685984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1536018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154699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Imagine</a:t>
            </a:r>
            <a:r>
              <a:rPr lang="en-GB" baseline="0" dirty="0"/>
              <a:t> an engine that you write, which will be used by another programmers. Instead of providing only a concrete implementation, why not providing an abstraction which the user can inherit and extend by themselves.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3804960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Demo – Print Shapes</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4275512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773503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Child types override </a:t>
            </a:r>
            <a:r>
              <a:rPr lang="en-GB" dirty="0" err="1"/>
              <a:t>behavior</a:t>
            </a:r>
            <a:r>
              <a:rPr lang="en-GB" dirty="0"/>
              <a:t> of a base class</a:t>
            </a:r>
          </a:p>
          <a:p>
            <a:pPr marL="285750" indent="-285750">
              <a:buFontTx/>
              <a:buChar char="-"/>
            </a:pPr>
            <a:r>
              <a:rPr lang="en-GB" sz="1600" b="0" i="0" kern="1200" dirty="0">
                <a:solidFill>
                  <a:schemeClr val="tx1"/>
                </a:solidFill>
                <a:effectLst/>
                <a:latin typeface="+mn-lt"/>
                <a:ea typeface="+mn-ea"/>
                <a:cs typeface="+mn-cs"/>
              </a:rPr>
              <a:t>Define the skeleton of an algorithm in an operation, deferring some steps to subclasses.</a:t>
            </a:r>
            <a:br>
              <a:rPr lang="en-GB" dirty="0"/>
            </a:br>
            <a:r>
              <a:rPr lang="en-GB" sz="1600" b="0" i="0" kern="1200" dirty="0">
                <a:solidFill>
                  <a:schemeClr val="tx1"/>
                </a:solidFill>
                <a:effectLst/>
                <a:latin typeface="+mn-lt"/>
                <a:ea typeface="+mn-ea"/>
                <a:cs typeface="+mn-cs"/>
              </a:rPr>
              <a:t>- Template Method lets subclasses redefine certain steps of an algorithm without letting them to change the algorithm's structure.</a:t>
            </a:r>
          </a:p>
          <a:p>
            <a:pPr marL="285750" indent="-285750">
              <a:buFontTx/>
              <a:buChar char="-"/>
            </a:pPr>
            <a:r>
              <a:rPr lang="en-GB" sz="1600" b="0" i="0" kern="1200" dirty="0" err="1">
                <a:solidFill>
                  <a:schemeClr val="tx1"/>
                </a:solidFill>
                <a:effectLst/>
                <a:latin typeface="+mn-lt"/>
                <a:ea typeface="+mn-ea"/>
                <a:cs typeface="+mn-cs"/>
              </a:rPr>
              <a:t>AbstractClass</a:t>
            </a:r>
            <a:r>
              <a:rPr lang="en-GB" sz="1600" b="0" i="0" kern="1200" dirty="0">
                <a:solidFill>
                  <a:schemeClr val="tx1"/>
                </a:solidFill>
                <a:effectLst/>
                <a:latin typeface="+mn-lt"/>
                <a:ea typeface="+mn-ea"/>
                <a:cs typeface="+mn-cs"/>
              </a:rPr>
              <a:t> - defines abstract primitive operations that concrete subclasses define to implement steps of an algorithm.</a:t>
            </a:r>
            <a:br>
              <a:rPr lang="en-GB" dirty="0"/>
            </a:br>
            <a:r>
              <a:rPr lang="en-GB" sz="1600" b="0" i="0" kern="1200" dirty="0">
                <a:solidFill>
                  <a:schemeClr val="tx1"/>
                </a:solidFill>
                <a:effectLst/>
                <a:latin typeface="+mn-lt"/>
                <a:ea typeface="+mn-ea"/>
                <a:cs typeface="+mn-cs"/>
              </a:rPr>
              <a:t>- implements a template method which defines the skeleton of an algorithm. The template method calls primitive operations as well as operations defined in </a:t>
            </a:r>
            <a:r>
              <a:rPr lang="en-GB" sz="1600" b="0" i="0" kern="1200" dirty="0" err="1">
                <a:solidFill>
                  <a:schemeClr val="tx1"/>
                </a:solidFill>
                <a:effectLst/>
                <a:latin typeface="+mn-lt"/>
                <a:ea typeface="+mn-ea"/>
                <a:cs typeface="+mn-cs"/>
              </a:rPr>
              <a:t>AbstractClass</a:t>
            </a:r>
            <a:r>
              <a:rPr lang="en-GB" sz="1600" b="0" i="0" kern="1200" dirty="0">
                <a:solidFill>
                  <a:schemeClr val="tx1"/>
                </a:solidFill>
                <a:effectLst/>
                <a:latin typeface="+mn-lt"/>
                <a:ea typeface="+mn-ea"/>
                <a:cs typeface="+mn-cs"/>
              </a:rPr>
              <a:t> or those of other objects.</a:t>
            </a:r>
            <a:br>
              <a:rPr lang="en-GB" dirty="0"/>
            </a:br>
            <a:r>
              <a:rPr lang="en-GB" sz="1600" b="0" i="0" kern="1200" dirty="0" err="1">
                <a:solidFill>
                  <a:schemeClr val="tx1"/>
                </a:solidFill>
                <a:effectLst/>
                <a:latin typeface="+mn-lt"/>
                <a:ea typeface="+mn-ea"/>
                <a:cs typeface="+mn-cs"/>
              </a:rPr>
              <a:t>ConcreteClass</a:t>
            </a:r>
            <a:r>
              <a:rPr lang="en-GB" sz="1600" b="0" i="0" kern="1200" dirty="0">
                <a:solidFill>
                  <a:schemeClr val="tx1"/>
                </a:solidFill>
                <a:effectLst/>
                <a:latin typeface="+mn-lt"/>
                <a:ea typeface="+mn-ea"/>
                <a:cs typeface="+mn-cs"/>
              </a:rPr>
              <a:t> - implements the primitive operations to carry out subclass-specific steps of the algorithm.</a:t>
            </a:r>
            <a:br>
              <a:rPr lang="en-GB" dirty="0"/>
            </a:br>
            <a:r>
              <a:rPr lang="en-GB" sz="1600" b="0" i="0" kern="1200" dirty="0">
                <a:solidFill>
                  <a:schemeClr val="tx1"/>
                </a:solidFill>
                <a:effectLst/>
                <a:latin typeface="+mn-lt"/>
                <a:ea typeface="+mn-ea"/>
                <a:cs typeface="+mn-cs"/>
              </a:rPr>
              <a:t>When a concrete class is called the template method code will be executed from the base class while for each method used inside the template method will be called the implementation from the derived class.</a:t>
            </a:r>
          </a:p>
          <a:p>
            <a:pPr marL="285750" indent="-285750">
              <a:buFontTx/>
              <a:buChar char="-"/>
            </a:pP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1726141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Client code depends on abstraction / interface</a:t>
            </a:r>
          </a:p>
          <a:p>
            <a:r>
              <a:rPr lang="en-GB" dirty="0"/>
              <a:t>"Plug in" model</a:t>
            </a:r>
          </a:p>
          <a:p>
            <a:r>
              <a:rPr lang="en-GB" sz="1600" b="0" i="0" kern="1200" dirty="0">
                <a:solidFill>
                  <a:schemeClr val="tx1"/>
                </a:solidFill>
                <a:effectLst/>
                <a:latin typeface="+mn-lt"/>
                <a:ea typeface="+mn-ea"/>
                <a:cs typeface="+mn-cs"/>
              </a:rPr>
              <a:t>Strategy</a:t>
            </a:r>
            <a:r>
              <a:rPr lang="en-GB" sz="1600" b="0" i="0" kern="1200" baseline="0" dirty="0">
                <a:solidFill>
                  <a:schemeClr val="tx1"/>
                </a:solidFill>
                <a:effectLst/>
                <a:latin typeface="+mn-lt"/>
                <a:ea typeface="+mn-ea"/>
                <a:cs typeface="+mn-cs"/>
              </a:rPr>
              <a:t> Pattern - </a:t>
            </a:r>
            <a:r>
              <a:rPr lang="en-GB" sz="1600" b="0" i="0" kern="1200" dirty="0">
                <a:solidFill>
                  <a:schemeClr val="tx1"/>
                </a:solidFill>
                <a:effectLst/>
                <a:latin typeface="+mn-lt"/>
                <a:ea typeface="+mn-ea"/>
                <a:cs typeface="+mn-cs"/>
              </a:rPr>
              <a:t>Define a family of algorithms, encapsulate each one, and make them interchangeable. Strategy lets the algorithm vary independently from clients that use it.</a:t>
            </a:r>
          </a:p>
          <a:p>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Strategy - defines an interface common to all supported algorithms. Context uses this interface to call the algorithm defined by a </a:t>
            </a:r>
            <a:r>
              <a:rPr lang="en-GB" sz="1600" b="0" i="0" kern="1200" dirty="0" err="1">
                <a:solidFill>
                  <a:schemeClr val="tx1"/>
                </a:solidFill>
                <a:effectLst/>
                <a:latin typeface="+mn-lt"/>
                <a:ea typeface="+mn-ea"/>
                <a:cs typeface="+mn-cs"/>
              </a:rPr>
              <a:t>ConcreteStrategy</a:t>
            </a:r>
            <a:r>
              <a:rPr lang="en-GB" sz="1600" b="0" i="0" kern="1200" dirty="0">
                <a:solidFill>
                  <a:schemeClr val="tx1"/>
                </a:solidFill>
                <a:effectLst/>
                <a:latin typeface="+mn-lt"/>
                <a:ea typeface="+mn-ea"/>
                <a:cs typeface="+mn-cs"/>
              </a:rPr>
              <a:t>.</a:t>
            </a:r>
            <a:br>
              <a:rPr lang="en-GB" dirty="0"/>
            </a:br>
            <a:br>
              <a:rPr lang="en-GB" dirty="0"/>
            </a:br>
            <a:r>
              <a:rPr lang="en-GB" sz="1600" b="0" i="0" kern="1200" dirty="0" err="1">
                <a:solidFill>
                  <a:schemeClr val="tx1"/>
                </a:solidFill>
                <a:effectLst/>
                <a:latin typeface="+mn-lt"/>
                <a:ea typeface="+mn-ea"/>
                <a:cs typeface="+mn-cs"/>
              </a:rPr>
              <a:t>ConcreteStrategy</a:t>
            </a:r>
            <a:r>
              <a:rPr lang="en-GB" sz="1600" b="0" i="0" kern="1200" dirty="0">
                <a:solidFill>
                  <a:schemeClr val="tx1"/>
                </a:solidFill>
                <a:effectLst/>
                <a:latin typeface="+mn-lt"/>
                <a:ea typeface="+mn-ea"/>
                <a:cs typeface="+mn-cs"/>
              </a:rPr>
              <a:t> - each concrete strategy implements an algorithm.</a:t>
            </a:r>
            <a:br>
              <a:rPr lang="en-GB" dirty="0"/>
            </a:br>
            <a:br>
              <a:rPr lang="en-GB" dirty="0"/>
            </a:br>
            <a:r>
              <a:rPr lang="en-GB" sz="1600" b="0" i="0" kern="1200" dirty="0">
                <a:solidFill>
                  <a:schemeClr val="tx1"/>
                </a:solidFill>
                <a:effectLst/>
                <a:latin typeface="+mn-lt"/>
                <a:ea typeface="+mn-ea"/>
                <a:cs typeface="+mn-cs"/>
              </a:rPr>
              <a:t>Context - contains a reference to a strategy object.</a:t>
            </a:r>
          </a:p>
          <a:p>
            <a:r>
              <a:rPr lang="en-GB" sz="1600" b="0" i="0" kern="1200" dirty="0">
                <a:solidFill>
                  <a:schemeClr val="tx1"/>
                </a:solidFill>
                <a:effectLst/>
                <a:latin typeface="+mn-lt"/>
                <a:ea typeface="+mn-ea"/>
                <a:cs typeface="+mn-cs"/>
              </a:rPr>
              <a:t>may define an interface that lets strategy accessing its data.</a:t>
            </a:r>
          </a:p>
          <a:p>
            <a:r>
              <a:rPr lang="en-GB" sz="1600" b="0" i="0" kern="1200" dirty="0">
                <a:solidFill>
                  <a:schemeClr val="tx1"/>
                </a:solidFill>
                <a:effectLst/>
                <a:latin typeface="+mn-lt"/>
                <a:ea typeface="+mn-ea"/>
                <a:cs typeface="+mn-cs"/>
              </a:rPr>
              <a:t>The Context objects contains a reference to the </a:t>
            </a:r>
            <a:r>
              <a:rPr lang="en-GB" sz="1600" b="0" i="0" kern="1200" dirty="0" err="1">
                <a:solidFill>
                  <a:schemeClr val="tx1"/>
                </a:solidFill>
                <a:effectLst/>
                <a:latin typeface="+mn-lt"/>
                <a:ea typeface="+mn-ea"/>
                <a:cs typeface="+mn-cs"/>
              </a:rPr>
              <a:t>ConcreteStrategy</a:t>
            </a:r>
            <a:r>
              <a:rPr lang="en-GB" sz="1600" b="0" i="0" kern="1200" dirty="0">
                <a:solidFill>
                  <a:schemeClr val="tx1"/>
                </a:solidFill>
                <a:effectLst/>
                <a:latin typeface="+mn-lt"/>
                <a:ea typeface="+mn-ea"/>
                <a:cs typeface="+mn-cs"/>
              </a:rPr>
              <a:t> that should be used. When an operation is required then the algorithm is run from the strategy object. The Context is not aware of the strategy implementation. If necessary, addition objects can be defined to pass data from context object to strategy. </a:t>
            </a:r>
            <a:br>
              <a:rPr lang="en-GB" dirty="0"/>
            </a:br>
            <a:br>
              <a:rPr lang="en-GB" dirty="0"/>
            </a:br>
            <a:r>
              <a:rPr lang="en-GB" sz="1600" b="0" i="0" kern="1200" dirty="0">
                <a:solidFill>
                  <a:schemeClr val="tx1"/>
                </a:solidFill>
                <a:effectLst/>
                <a:latin typeface="+mn-lt"/>
                <a:ea typeface="+mn-ea"/>
                <a:cs typeface="+mn-cs"/>
              </a:rPr>
              <a:t>The context object receives requests from the client and delegates them to the strategy object. Usually the </a:t>
            </a:r>
            <a:r>
              <a:rPr lang="en-GB" sz="1600" b="0" i="0" kern="1200" dirty="0" err="1">
                <a:solidFill>
                  <a:schemeClr val="tx1"/>
                </a:solidFill>
                <a:effectLst/>
                <a:latin typeface="+mn-lt"/>
                <a:ea typeface="+mn-ea"/>
                <a:cs typeface="+mn-cs"/>
              </a:rPr>
              <a:t>ConcreteStartegy</a:t>
            </a:r>
            <a:r>
              <a:rPr lang="en-GB" sz="1600" b="0" i="0" kern="1200" dirty="0">
                <a:solidFill>
                  <a:schemeClr val="tx1"/>
                </a:solidFill>
                <a:effectLst/>
                <a:latin typeface="+mn-lt"/>
                <a:ea typeface="+mn-ea"/>
                <a:cs typeface="+mn-cs"/>
              </a:rPr>
              <a:t> is created by the client and passed to the context. From this point the clients interacts only with the context.</a:t>
            </a:r>
          </a:p>
          <a:p>
            <a:endParaRPr lang="en-GB" dirty="0"/>
          </a:p>
          <a:p>
            <a:r>
              <a:rPr lang="en-GB" dirty="0"/>
              <a:t>http://www.oodesign.com/strategy-pattern.html</a:t>
            </a:r>
          </a:p>
          <a:p>
            <a:endParaRPr lang="en-GB" dirty="0"/>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114796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TANSTAAFL – there </a:t>
            </a:r>
            <a:r>
              <a:rPr lang="en-GB" dirty="0" err="1"/>
              <a:t>ain’t</a:t>
            </a:r>
            <a:r>
              <a:rPr lang="en-GB" dirty="0"/>
              <a:t> no such thing as a free lunch</a:t>
            </a:r>
          </a:p>
          <a:p>
            <a:r>
              <a:rPr lang="en-GB" dirty="0"/>
              <a:t>No design can be closed against all changes</a:t>
            </a: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189688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691438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3318734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Substitutability</a:t>
            </a:r>
            <a:r>
              <a:rPr lang="en-GB" sz="1600" b="0" i="0" kern="1200" dirty="0">
                <a:solidFill>
                  <a:schemeClr val="tx1"/>
                </a:solidFill>
                <a:effectLst/>
                <a:latin typeface="+mn-lt"/>
                <a:ea typeface="+mn-ea"/>
                <a:cs typeface="+mn-cs"/>
              </a:rPr>
              <a:t> is a principle in </a:t>
            </a:r>
            <a:r>
              <a:rPr lang="en-GB" sz="1600" b="0" i="0" u="none" strike="noStrike" kern="1200" dirty="0">
                <a:solidFill>
                  <a:schemeClr val="tx1"/>
                </a:solidFill>
                <a:effectLst/>
                <a:latin typeface="+mn-lt"/>
                <a:ea typeface="+mn-ea"/>
                <a:cs typeface="+mn-cs"/>
                <a:hlinkClick r:id="rId3" tooltip="Object-oriented programming"/>
              </a:rPr>
              <a:t>object-oriented programming</a:t>
            </a:r>
            <a:r>
              <a:rPr lang="en-GB" sz="1600" b="0" i="0" kern="1200" dirty="0">
                <a:solidFill>
                  <a:schemeClr val="tx1"/>
                </a:solidFill>
                <a:effectLst/>
                <a:latin typeface="+mn-lt"/>
                <a:ea typeface="+mn-ea"/>
                <a:cs typeface="+mn-cs"/>
              </a:rPr>
              <a:t> that states that, in a </a:t>
            </a:r>
            <a:r>
              <a:rPr lang="en-GB" sz="1600" b="0" i="0" u="none" strike="noStrike" kern="1200" dirty="0">
                <a:solidFill>
                  <a:schemeClr val="tx1"/>
                </a:solidFill>
                <a:effectLst/>
                <a:latin typeface="+mn-lt"/>
                <a:ea typeface="+mn-ea"/>
                <a:cs typeface="+mn-cs"/>
                <a:hlinkClick r:id="rId4" tooltip="Computer program"/>
              </a:rPr>
              <a:t>computer program</a:t>
            </a:r>
            <a:r>
              <a:rPr lang="en-GB" sz="1600" b="0" i="0" kern="1200" dirty="0">
                <a:solidFill>
                  <a:schemeClr val="tx1"/>
                </a:solidFill>
                <a:effectLst/>
                <a:latin typeface="+mn-lt"/>
                <a:ea typeface="+mn-ea"/>
                <a:cs typeface="+mn-cs"/>
              </a:rPr>
              <a:t>, if S is a </a:t>
            </a:r>
            <a:r>
              <a:rPr lang="en-GB" sz="1600" b="0" i="0" u="none" strike="noStrike" kern="1200" dirty="0">
                <a:solidFill>
                  <a:schemeClr val="tx1"/>
                </a:solidFill>
                <a:effectLst/>
                <a:latin typeface="+mn-lt"/>
                <a:ea typeface="+mn-ea"/>
                <a:cs typeface="+mn-cs"/>
                <a:hlinkClick r:id="rId5" tooltip="Subtype"/>
              </a:rPr>
              <a:t>subtype</a:t>
            </a:r>
            <a:r>
              <a:rPr lang="en-GB" sz="1600" b="0" i="0" kern="1200" dirty="0">
                <a:solidFill>
                  <a:schemeClr val="tx1"/>
                </a:solidFill>
                <a:effectLst/>
                <a:latin typeface="+mn-lt"/>
                <a:ea typeface="+mn-ea"/>
                <a:cs typeface="+mn-cs"/>
              </a:rPr>
              <a:t> of T, then objects of </a:t>
            </a:r>
            <a:r>
              <a:rPr lang="en-GB" sz="1600" b="0" i="0" u="none" strike="noStrike" kern="1200" dirty="0">
                <a:solidFill>
                  <a:schemeClr val="tx1"/>
                </a:solidFill>
                <a:effectLst/>
                <a:latin typeface="+mn-lt"/>
                <a:ea typeface="+mn-ea"/>
                <a:cs typeface="+mn-cs"/>
                <a:hlinkClick r:id="rId6" tooltip="Datatype"/>
              </a:rPr>
              <a:t>type</a:t>
            </a:r>
            <a:r>
              <a:rPr lang="en-GB" sz="1600" b="0" i="0" kern="1200" dirty="0">
                <a:solidFill>
                  <a:schemeClr val="tx1"/>
                </a:solidFill>
                <a:effectLst/>
                <a:latin typeface="+mn-lt"/>
                <a:ea typeface="+mn-ea"/>
                <a:cs typeface="+mn-cs"/>
              </a:rPr>
              <a:t> T may be </a:t>
            </a:r>
            <a:r>
              <a:rPr lang="en-GB" sz="1600" b="0" i="1" kern="1200" dirty="0">
                <a:solidFill>
                  <a:schemeClr val="tx1"/>
                </a:solidFill>
                <a:effectLst/>
                <a:latin typeface="+mn-lt"/>
                <a:ea typeface="+mn-ea"/>
                <a:cs typeface="+mn-cs"/>
              </a:rPr>
              <a:t>replaced</a:t>
            </a:r>
            <a:r>
              <a:rPr lang="en-GB" sz="1600" b="0" i="0" kern="1200" dirty="0">
                <a:solidFill>
                  <a:schemeClr val="tx1"/>
                </a:solidFill>
                <a:effectLst/>
                <a:latin typeface="+mn-lt"/>
                <a:ea typeface="+mn-ea"/>
                <a:cs typeface="+mn-cs"/>
              </a:rPr>
              <a:t> with objects of type S (i.e., an object of the type T may be </a:t>
            </a:r>
            <a:r>
              <a:rPr lang="en-GB" sz="1600" b="0" i="1" kern="1200" dirty="0">
                <a:solidFill>
                  <a:schemeClr val="tx1"/>
                </a:solidFill>
                <a:effectLst/>
                <a:latin typeface="+mn-lt"/>
                <a:ea typeface="+mn-ea"/>
                <a:cs typeface="+mn-cs"/>
              </a:rPr>
              <a:t>substituted</a:t>
            </a:r>
            <a:r>
              <a:rPr lang="en-GB" sz="1600" b="0" i="0" kern="1200" dirty="0">
                <a:solidFill>
                  <a:schemeClr val="tx1"/>
                </a:solidFill>
                <a:effectLst/>
                <a:latin typeface="+mn-lt"/>
                <a:ea typeface="+mn-ea"/>
                <a:cs typeface="+mn-cs"/>
              </a:rPr>
              <a:t> with its subtype object of the type S) without altering any of the desirable properties of that program (correctness, task performed, etc.). </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7"/>
              </a:rPr>
              <a:t>http://softuni.org</a:t>
            </a:r>
            <a:endParaRPr lang="en-US" sz="1000"/>
          </a:p>
          <a:p>
            <a:r>
              <a:rPr lang="en-US" sz="1000"/>
              <a:t>This work is licensed under the </a:t>
            </a:r>
            <a:r>
              <a:rPr lang="en-US" sz="1000" u="sng" noProof="1">
                <a:hlinkClick r:id="rId8"/>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2845245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a:solidFill>
                  <a:schemeClr val="tx1"/>
                </a:solidFill>
                <a:latin typeface="+mn-lt"/>
                <a:ea typeface="+mn-ea"/>
                <a:cs typeface="+mn-cs"/>
              </a:rPr>
              <a:t>All functions defined in the base class should mean the same thing when they’re used in each of the derived classes.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3248225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a:solidFill>
                  <a:schemeClr val="tx1"/>
                </a:solidFill>
                <a:latin typeface="+mn-lt"/>
                <a:ea typeface="+mn-ea"/>
                <a:cs typeface="+mn-cs"/>
              </a:rPr>
              <a:t>E.g. Dog is a kind of Animal</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177103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a:solidFill>
                  <a:schemeClr val="tx1"/>
                </a:solidFill>
                <a:latin typeface="+mn-lt"/>
                <a:ea typeface="+mn-ea"/>
                <a:cs typeface="+mn-cs"/>
              </a:rPr>
              <a:t>E.g. Animal is substitutable for Dog</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1133370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3044386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1871912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Base class does "type checking" to call different methods</a:t>
            </a:r>
            <a:endParaRPr lang="en-GB" sz="1600" b="0" i="0" u="none" strike="noStrike" kern="1200" baseline="0" dirty="0">
              <a:solidFill>
                <a:schemeClr val="tx1"/>
              </a:solidFill>
              <a:latin typeface="+mn-lt"/>
              <a:ea typeface="+mn-ea"/>
              <a:cs typeface="+mn-cs"/>
            </a:endParaRPr>
          </a:p>
          <a:p>
            <a:r>
              <a:rPr lang="en-GB" sz="1600" b="0" i="0" u="none" strike="noStrike" kern="1200" baseline="0" dirty="0">
                <a:solidFill>
                  <a:schemeClr val="tx1"/>
                </a:solidFill>
                <a:latin typeface="+mn-lt"/>
                <a:ea typeface="+mn-ea"/>
                <a:cs typeface="+mn-cs"/>
              </a:rPr>
              <a:t>E.g. Animal is substitutable for Dog</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3058248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1577527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a:solidFill>
                  <a:schemeClr val="tx1"/>
                </a:solidFill>
                <a:latin typeface="+mn-lt"/>
                <a:ea typeface="+mn-ea"/>
                <a:cs typeface="+mn-cs"/>
              </a:rPr>
              <a:t>E.g. Animal is substitutable for Dog</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2773820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321226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b="0" i="0" u="none" strike="noStrike" kern="1200" baseline="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21746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1890281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2069413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a:solidFill>
                  <a:schemeClr val="tx1"/>
                </a:solidFill>
                <a:latin typeface="+mn-lt"/>
                <a:ea typeface="+mn-ea"/>
                <a:cs typeface="+mn-cs"/>
              </a:rPr>
              <a:t>Don't ask for types</a:t>
            </a:r>
          </a:p>
          <a:p>
            <a:r>
              <a:rPr lang="en-GB" sz="1600" b="0" i="0" u="none" strike="noStrike" kern="1200" baseline="0" dirty="0">
                <a:solidFill>
                  <a:schemeClr val="tx1"/>
                </a:solidFill>
                <a:latin typeface="+mn-lt"/>
                <a:ea typeface="+mn-ea"/>
                <a:cs typeface="+mn-cs"/>
              </a:rPr>
              <a:t>Tell the object what to do</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2243818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2072242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a:solidFill>
                  <a:schemeClr val="tx1"/>
                </a:solidFill>
                <a:latin typeface="+mn-lt"/>
                <a:ea typeface="+mn-ea"/>
                <a:cs typeface="+mn-cs"/>
              </a:rPr>
              <a:t>Common functionality</a:t>
            </a:r>
          </a:p>
          <a:p>
            <a:r>
              <a:rPr lang="en-GB" sz="1600" b="0" i="0" u="none" strike="noStrike" kern="1200" baseline="0" dirty="0">
                <a:solidFill>
                  <a:schemeClr val="tx1"/>
                </a:solidFill>
                <a:latin typeface="+mn-lt"/>
                <a:ea typeface="+mn-ea"/>
                <a:cs typeface="+mn-cs"/>
              </a:rPr>
              <a:t>Introduce third class</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40</a:t>
            </a:fld>
            <a:endParaRPr lang="en-US" dirty="0"/>
          </a:p>
        </p:txBody>
      </p:sp>
    </p:spTree>
    <p:extLst>
      <p:ext uri="{BB962C8B-B14F-4D97-AF65-F5344CB8AC3E}">
        <p14:creationId xmlns:p14="http://schemas.microsoft.com/office/powerpoint/2010/main" val="368448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kern="1200" dirty="0">
                <a:solidFill>
                  <a:schemeClr val="tx1"/>
                </a:solidFill>
                <a:effectLst/>
                <a:latin typeface="+mn-lt"/>
                <a:ea typeface="+mn-ea"/>
                <a:cs typeface="+mn-cs"/>
              </a:rPr>
              <a:t>In </a:t>
            </a:r>
            <a:r>
              <a:rPr lang="en-GB" sz="1600" b="0" i="0" u="none" strike="noStrike" kern="1200" dirty="0">
                <a:solidFill>
                  <a:schemeClr val="tx1"/>
                </a:solidFill>
                <a:effectLst/>
                <a:latin typeface="+mn-lt"/>
                <a:ea typeface="+mn-ea"/>
                <a:cs typeface="+mn-cs"/>
                <a:hlinkClick r:id="rId3" tooltip="Software engineering"/>
              </a:rPr>
              <a:t>software engineering</a:t>
            </a:r>
            <a:r>
              <a:rPr lang="en-GB" sz="1600" b="0" i="0" kern="1200" dirty="0">
                <a:solidFill>
                  <a:schemeClr val="tx1"/>
                </a:solidFill>
                <a:effectLst/>
                <a:latin typeface="+mn-lt"/>
                <a:ea typeface="+mn-ea"/>
                <a:cs typeface="+mn-cs"/>
              </a:rPr>
              <a:t>, </a:t>
            </a:r>
            <a:r>
              <a:rPr lang="en-GB" sz="1600" b="1" i="0" kern="1200" dirty="0">
                <a:solidFill>
                  <a:schemeClr val="tx1"/>
                </a:solidFill>
                <a:effectLst/>
                <a:latin typeface="+mn-lt"/>
                <a:ea typeface="+mn-ea"/>
                <a:cs typeface="+mn-cs"/>
              </a:rPr>
              <a:t>extensibility</a:t>
            </a:r>
            <a:r>
              <a:rPr lang="en-GB" sz="1600" b="0" i="0" kern="1200" dirty="0">
                <a:solidFill>
                  <a:schemeClr val="tx1"/>
                </a:solidFill>
                <a:effectLst/>
                <a:latin typeface="+mn-lt"/>
                <a:ea typeface="+mn-ea"/>
                <a:cs typeface="+mn-cs"/>
              </a:rPr>
              <a:t> (not to be confused with </a:t>
            </a:r>
            <a:r>
              <a:rPr lang="en-GB" sz="1600" b="0" i="0" u="none" strike="noStrike" kern="1200" dirty="0">
                <a:solidFill>
                  <a:schemeClr val="tx1"/>
                </a:solidFill>
                <a:effectLst/>
                <a:latin typeface="+mn-lt"/>
                <a:ea typeface="+mn-ea"/>
                <a:cs typeface="+mn-cs"/>
                <a:hlinkClick r:id="rId4" tooltip="Forward compatibility"/>
              </a:rPr>
              <a:t>forward compatibility</a:t>
            </a:r>
            <a:r>
              <a:rPr lang="en-GB" sz="1600" b="0" i="0" kern="1200" dirty="0">
                <a:solidFill>
                  <a:schemeClr val="tx1"/>
                </a:solidFill>
                <a:effectLst/>
                <a:latin typeface="+mn-lt"/>
                <a:ea typeface="+mn-ea"/>
                <a:cs typeface="+mn-cs"/>
              </a:rPr>
              <a:t>) is a </a:t>
            </a:r>
            <a:r>
              <a:rPr lang="en-GB" sz="1600" b="0" i="0" u="none" strike="noStrike" kern="1200" dirty="0">
                <a:solidFill>
                  <a:schemeClr val="tx1"/>
                </a:solidFill>
                <a:effectLst/>
                <a:latin typeface="+mn-lt"/>
                <a:ea typeface="+mn-ea"/>
                <a:cs typeface="+mn-cs"/>
                <a:hlinkClick r:id="rId5" tooltip="Systems design"/>
              </a:rPr>
              <a:t>systems design</a:t>
            </a:r>
            <a:r>
              <a:rPr lang="en-GB" sz="1600" b="0" i="0" kern="1200" dirty="0">
                <a:solidFill>
                  <a:schemeClr val="tx1"/>
                </a:solidFill>
                <a:effectLst/>
                <a:latin typeface="+mn-lt"/>
                <a:ea typeface="+mn-ea"/>
                <a:cs typeface="+mn-cs"/>
              </a:rPr>
              <a:t> principle where the implementation takes future growth into consideration. It is a systemic measure of the ability to extend a </a:t>
            </a:r>
            <a:r>
              <a:rPr lang="en-GB" sz="1600" b="0" i="0" u="none" strike="noStrike" kern="1200" dirty="0">
                <a:solidFill>
                  <a:schemeClr val="tx1"/>
                </a:solidFill>
                <a:effectLst/>
                <a:latin typeface="+mn-lt"/>
                <a:ea typeface="+mn-ea"/>
                <a:cs typeface="+mn-cs"/>
                <a:hlinkClick r:id="rId6" tooltip="System"/>
              </a:rPr>
              <a:t>system</a:t>
            </a:r>
            <a:r>
              <a:rPr lang="en-GB" sz="1600" b="0" i="0" kern="1200" dirty="0">
                <a:solidFill>
                  <a:schemeClr val="tx1"/>
                </a:solidFill>
                <a:effectLst/>
                <a:latin typeface="+mn-lt"/>
                <a:ea typeface="+mn-ea"/>
                <a:cs typeface="+mn-cs"/>
              </a:rPr>
              <a:t> and the level of effort required to implement the extension. Extensions can be through the addition of new functionality or through modification of existing functionality. The central theme is to provide for change – typically enhancements – while minimizing impact to existing system functions.</a:t>
            </a:r>
          </a:p>
          <a:p>
            <a:r>
              <a:rPr lang="en-GB" sz="1600" b="1" i="0" kern="1200" dirty="0">
                <a:solidFill>
                  <a:schemeClr val="tx1"/>
                </a:solidFill>
                <a:effectLst/>
                <a:latin typeface="+mn-lt"/>
                <a:ea typeface="+mn-ea"/>
                <a:cs typeface="+mn-cs"/>
              </a:rPr>
              <a:t>Extensibility</a:t>
            </a:r>
            <a:r>
              <a:rPr lang="en-GB" sz="1600" b="0" i="0" kern="1200" dirty="0">
                <a:solidFill>
                  <a:schemeClr val="tx1"/>
                </a:solidFill>
                <a:effectLst/>
                <a:latin typeface="+mn-lt"/>
                <a:ea typeface="+mn-ea"/>
                <a:cs typeface="+mn-cs"/>
              </a:rPr>
              <a:t> is a software design principle defined as a system’s ability to have new functionality extended, in which the system’s internal structure and data flow are minimally or not affected, particularly that recompiling or changing the original source code is unnecessary when changing a system’s </a:t>
            </a:r>
            <a:r>
              <a:rPr lang="en-GB" sz="1600" b="0" i="0" kern="1200" dirty="0" err="1">
                <a:solidFill>
                  <a:schemeClr val="tx1"/>
                </a:solidFill>
                <a:effectLst/>
                <a:latin typeface="+mn-lt"/>
                <a:ea typeface="+mn-ea"/>
                <a:cs typeface="+mn-cs"/>
              </a:rPr>
              <a:t>behavior</a:t>
            </a:r>
            <a:r>
              <a:rPr lang="en-GB" sz="1600" b="0" i="0" kern="1200" dirty="0">
                <a:solidFill>
                  <a:schemeClr val="tx1"/>
                </a:solidFill>
                <a:effectLst/>
                <a:latin typeface="+mn-lt"/>
                <a:ea typeface="+mn-ea"/>
                <a:cs typeface="+mn-cs"/>
              </a:rPr>
              <a:t>, either by the creator or other programmers.</a:t>
            </a:r>
            <a:r>
              <a:rPr lang="en-GB" sz="1600" b="0" i="0" u="none" strike="noStrike" kern="1200" baseline="30000" dirty="0">
                <a:solidFill>
                  <a:schemeClr val="tx1"/>
                </a:solidFill>
                <a:effectLst/>
                <a:latin typeface="+mn-lt"/>
                <a:ea typeface="+mn-ea"/>
                <a:cs typeface="+mn-cs"/>
                <a:hlinkClick r:id="rId7"/>
              </a:rPr>
              <a:t>[1]</a:t>
            </a:r>
            <a:r>
              <a:rPr lang="en-GB" sz="1600" b="0" i="0" kern="1200" dirty="0">
                <a:solidFill>
                  <a:schemeClr val="tx1"/>
                </a:solidFill>
                <a:effectLst/>
                <a:latin typeface="+mn-lt"/>
                <a:ea typeface="+mn-ea"/>
                <a:cs typeface="+mn-cs"/>
              </a:rPr>
              <a:t> Because software systems are long lived and will be modified for new features and added functionalities demanded by users, extensibility enables developers to expand or add to the software’s capabilities and facilitates systematic reuse. Some of its approaches include facilities for allowing users’ own program routines to be inserted and the abilities to define new data types as well as to define new formatting </a:t>
            </a:r>
            <a:r>
              <a:rPr lang="en-GB" sz="1600" b="0" i="0" kern="1200" dirty="0" err="1">
                <a:solidFill>
                  <a:schemeClr val="tx1"/>
                </a:solidFill>
                <a:effectLst/>
                <a:latin typeface="+mn-lt"/>
                <a:ea typeface="+mn-ea"/>
                <a:cs typeface="+mn-cs"/>
              </a:rPr>
              <a:t>markup</a:t>
            </a:r>
            <a:r>
              <a:rPr lang="en-GB" sz="1600" b="0" i="0" kern="1200" dirty="0">
                <a:solidFill>
                  <a:schemeClr val="tx1"/>
                </a:solidFill>
                <a:effectLst/>
                <a:latin typeface="+mn-lt"/>
                <a:ea typeface="+mn-ea"/>
                <a:cs typeface="+mn-cs"/>
              </a:rPr>
              <a:t> tags.</a:t>
            </a:r>
            <a:r>
              <a:rPr lang="en-GB" sz="1600" b="0" i="0" u="none" strike="noStrike" kern="1200" baseline="30000" dirty="0">
                <a:solidFill>
                  <a:schemeClr val="tx1"/>
                </a:solidFill>
                <a:effectLst/>
                <a:latin typeface="+mn-lt"/>
                <a:ea typeface="+mn-ea"/>
                <a:cs typeface="+mn-cs"/>
                <a:hlinkClick r:id="rId8"/>
              </a:rPr>
              <a:t>[2]</a:t>
            </a:r>
            <a:endParaRPr lang="en-GB" sz="1600" b="0" i="0" kern="1200" dirty="0">
              <a:solidFill>
                <a:schemeClr val="tx1"/>
              </a:solidFill>
              <a:effectLst/>
              <a:latin typeface="+mn-lt"/>
              <a:ea typeface="+mn-ea"/>
              <a:cs typeface="+mn-cs"/>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9"/>
              </a:rPr>
              <a:t>http://softuni.org</a:t>
            </a:r>
            <a:endParaRPr lang="en-US" sz="1000"/>
          </a:p>
          <a:p>
            <a:r>
              <a:rPr lang="en-US" sz="1000"/>
              <a:t>This work is licensed under the </a:t>
            </a:r>
            <a:r>
              <a:rPr lang="en-US" sz="1000" u="sng" noProof="1">
                <a:hlinkClick r:id="rId10"/>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12369357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3051266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030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29277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44</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kern="1200" dirty="0">
                <a:solidFill>
                  <a:schemeClr val="tx1"/>
                </a:solidFill>
                <a:effectLst/>
                <a:latin typeface="+mn-lt"/>
                <a:ea typeface="+mn-ea"/>
                <a:cs typeface="+mn-cs"/>
              </a:rPr>
              <a:t>Extensibility and reusability have many emphasized properties in common, including low coupling, modularity and high cohesion. Software reusability is boosted by extensibility and refers to software elements’ ability to construct for many different software systems, which is motivated by the observation of software systems often sharing common elements. Reusability together with extensibility allows a technology to be transferred to another project with less development and maintenance time, as well as enhanced reliability and consistency.</a:t>
            </a:r>
            <a:r>
              <a:rPr lang="en-GB" sz="1600" b="0" i="0" u="none" strike="noStrike" kern="1200" baseline="30000" dirty="0">
                <a:solidFill>
                  <a:schemeClr val="tx1"/>
                </a:solidFill>
                <a:effectLst/>
                <a:latin typeface="+mn-lt"/>
                <a:ea typeface="+mn-ea"/>
                <a:cs typeface="+mn-cs"/>
                <a:hlinkClick r:id="rId3"/>
              </a:rPr>
              <a:t>[7]</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4"/>
              </a:rPr>
              <a:t>http://softuni.org</a:t>
            </a:r>
            <a:endParaRPr lang="en-US" sz="1000"/>
          </a:p>
          <a:p>
            <a:r>
              <a:rPr lang="en-US" sz="1000"/>
              <a:t>This work is licensed under the </a:t>
            </a:r>
            <a:r>
              <a:rPr lang="en-US" sz="1000" u="sng" noProof="1">
                <a:hlinkClick r:id="rId5"/>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357632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671178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kern="1200" dirty="0">
                <a:solidFill>
                  <a:schemeClr val="tx1"/>
                </a:solidFill>
                <a:effectLst/>
                <a:latin typeface="+mn-lt"/>
                <a:ea typeface="+mn-ea"/>
                <a:cs typeface="+mn-cs"/>
              </a:rPr>
              <a:t>A class is closed, since it may be compiled, stored in a library, baselined, and used by client classes. But it is also open, since any new class may use it as parent, adding new features. When a descendant class is defined, there is no need to change the original or to disturb its clients.</a:t>
            </a:r>
          </a:p>
          <a:p>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Refers to the usage of </a:t>
            </a:r>
            <a:r>
              <a:rPr lang="en-GB" sz="1600" b="0" i="0" u="none" strike="noStrike" kern="1200" dirty="0">
                <a:solidFill>
                  <a:schemeClr val="tx1"/>
                </a:solidFill>
                <a:effectLst/>
                <a:latin typeface="+mn-lt"/>
                <a:ea typeface="+mn-ea"/>
                <a:cs typeface="+mn-cs"/>
                <a:hlinkClick r:id="rId3" tooltip="Abstraction (computer science)"/>
              </a:rPr>
              <a:t>abstracted</a:t>
            </a:r>
            <a:r>
              <a:rPr lang="en-GB" sz="1600" b="0" i="0" kern="1200" dirty="0">
                <a:solidFill>
                  <a:schemeClr val="tx1"/>
                </a:solidFill>
                <a:effectLst/>
                <a:latin typeface="+mn-lt"/>
                <a:ea typeface="+mn-ea"/>
                <a:cs typeface="+mn-cs"/>
              </a:rPr>
              <a:t> interfaces, where the implementations can be changed and multiple implementations could be created and </a:t>
            </a:r>
            <a:r>
              <a:rPr lang="en-GB" sz="1600" b="0" i="0" u="none" strike="noStrike" kern="1200" dirty="0" err="1">
                <a:solidFill>
                  <a:schemeClr val="tx1"/>
                </a:solidFill>
                <a:effectLst/>
                <a:latin typeface="+mn-lt"/>
                <a:ea typeface="+mn-ea"/>
                <a:cs typeface="+mn-cs"/>
                <a:hlinkClick r:id="rId4" tooltip="Polymorphism (computer science)"/>
              </a:rPr>
              <a:t>polymorphically</a:t>
            </a:r>
            <a:r>
              <a:rPr lang="en-GB" sz="1600" b="0" i="0" kern="1200" dirty="0">
                <a:solidFill>
                  <a:schemeClr val="tx1"/>
                </a:solidFill>
                <a:effectLst/>
                <a:latin typeface="+mn-lt"/>
                <a:ea typeface="+mn-ea"/>
                <a:cs typeface="+mn-cs"/>
              </a:rPr>
              <a:t> substituted for each other. Advocates inheritance from </a:t>
            </a:r>
            <a:r>
              <a:rPr lang="en-GB" sz="1600" b="0" i="0" u="none" strike="noStrike" kern="1200" dirty="0">
                <a:solidFill>
                  <a:schemeClr val="tx1"/>
                </a:solidFill>
                <a:effectLst/>
                <a:latin typeface="+mn-lt"/>
                <a:ea typeface="+mn-ea"/>
                <a:cs typeface="+mn-cs"/>
                <a:hlinkClick r:id="rId5" tooltip="Abstract base class"/>
              </a:rPr>
              <a:t>abstract base classes</a:t>
            </a:r>
            <a:r>
              <a:rPr lang="en-GB" sz="1600" b="0" i="0" kern="1200" dirty="0">
                <a:solidFill>
                  <a:schemeClr val="tx1"/>
                </a:solidFill>
                <a:effectLst/>
                <a:latin typeface="+mn-lt"/>
                <a:ea typeface="+mn-ea"/>
                <a:cs typeface="+mn-cs"/>
              </a:rPr>
              <a:t>. Interface specifications can be reused through inheritance but implementation need not be. The existing interface is closed to modifications and new implementations must, at a minimum, implement that interface.</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6"/>
              </a:rPr>
              <a:t>http://softuni.org</a:t>
            </a:r>
            <a:endParaRPr lang="en-US" sz="1000"/>
          </a:p>
          <a:p>
            <a:r>
              <a:rPr lang="en-US" sz="1000"/>
              <a:t>This work is licensed under the </a:t>
            </a:r>
            <a:r>
              <a:rPr lang="en-US" sz="1000" u="sng" noProof="1">
                <a:hlinkClick r:id="rId7"/>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23090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behavior without changing the code?!</a:t>
            </a:r>
          </a:p>
          <a:p>
            <a:pPr lvl="1"/>
            <a:r>
              <a:rPr lang="en-US" dirty="0"/>
              <a:t>Yes, this is possible, e.g. by </a:t>
            </a:r>
            <a:r>
              <a:rPr lang="en-US" dirty="0">
                <a:solidFill>
                  <a:schemeClr val="tx2">
                    <a:lumMod val="75000"/>
                  </a:schemeClr>
                </a:solidFill>
              </a:rPr>
              <a:t>inheritance</a:t>
            </a:r>
            <a:r>
              <a:rPr lang="en-US" dirty="0"/>
              <a:t> or by </a:t>
            </a:r>
            <a:r>
              <a:rPr lang="en-US" dirty="0">
                <a:solidFill>
                  <a:schemeClr val="tx2">
                    <a:lumMod val="75000"/>
                  </a:schemeClr>
                </a:solidFill>
              </a:rPr>
              <a:t>parameterization</a:t>
            </a:r>
          </a:p>
          <a:p>
            <a:pPr lvl="1"/>
            <a:r>
              <a:rPr lang="en-US" dirty="0">
                <a:solidFill>
                  <a:schemeClr val="tx2">
                    <a:lumMod val="75000"/>
                  </a:schemeClr>
                </a:solidFill>
              </a:rPr>
              <a:t>Rely on abstractions</a:t>
            </a:r>
            <a:r>
              <a:rPr lang="en-US" dirty="0"/>
              <a:t>, not on implementations</a:t>
            </a:r>
          </a:p>
          <a:p>
            <a:pPr lvl="1"/>
            <a:r>
              <a:rPr lang="en-US" dirty="0"/>
              <a:t>Do not limit the variety of implementations</a:t>
            </a:r>
          </a:p>
          <a:p>
            <a:r>
              <a:rPr lang="en-US" dirty="0"/>
              <a:t>In object-oriented languages like</a:t>
            </a:r>
            <a:r>
              <a:rPr lang="en-US" baseline="0" dirty="0"/>
              <a:t> Java and C# u</a:t>
            </a:r>
            <a:r>
              <a:rPr lang="en-US" dirty="0"/>
              <a:t>se interfaces and abstract classes.</a:t>
            </a:r>
            <a:endParaRPr lang="en-US" dirty="0">
              <a:solidFill>
                <a:schemeClr val="accent5">
                  <a:lumMod val="20000"/>
                  <a:lumOff val="80000"/>
                </a:schemeClr>
              </a:solidFill>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617906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451698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7/29/2016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55996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7/29/2016</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96360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2118660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36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cstate="print"/>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5292559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7/29/2016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7/29/2016</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89440360"/>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hyperlink" Target="http://www.indeavr.com/" TargetMode="External"/><Relationship Id="rId18" Type="http://schemas.openxmlformats.org/officeDocument/2006/relationships/image" Target="../media/image30.png"/><Relationship Id="rId3" Type="http://schemas.openxmlformats.org/officeDocument/2006/relationships/hyperlink" Target="http://www.luxoft.com/" TargetMode="External"/><Relationship Id="rId21" Type="http://schemas.openxmlformats.org/officeDocument/2006/relationships/hyperlink" Target="http://www.superhosting.bg/" TargetMode="External"/><Relationship Id="rId7" Type="http://schemas.openxmlformats.org/officeDocument/2006/relationships/hyperlink" Target="http://komfo.com/" TargetMode="External"/><Relationship Id="rId12" Type="http://schemas.openxmlformats.org/officeDocument/2006/relationships/image" Target="../media/image28.png"/><Relationship Id="rId17" Type="http://schemas.openxmlformats.org/officeDocument/2006/relationships/hyperlink" Target="http://www.infragistics.com/" TargetMode="External"/><Relationship Id="rId2" Type="http://schemas.openxmlformats.org/officeDocument/2006/relationships/notesSlide" Target="../notesSlides/notesSlide42.xml"/><Relationship Id="rId16" Type="http://schemas.openxmlformats.org/officeDocument/2006/relationships/hyperlink" Target="https://softuni.bg/courses/oop/" TargetMode="External"/><Relationship Id="rId20"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s://softuni.bg/" TargetMode="External"/><Relationship Id="rId10" Type="http://schemas.openxmlformats.org/officeDocument/2006/relationships/image" Target="../media/image27.png"/><Relationship Id="rId19" Type="http://schemas.openxmlformats.org/officeDocument/2006/relationships/hyperlink" Target="http://netpeak.bg/" TargetMode="External"/><Relationship Id="rId4" Type="http://schemas.openxmlformats.org/officeDocument/2006/relationships/image" Target="../media/image24.png"/><Relationship Id="rId9" Type="http://schemas.openxmlformats.org/officeDocument/2006/relationships/hyperlink" Target="http://smartit.bg/" TargetMode="External"/><Relationship Id="rId14" Type="http://schemas.openxmlformats.org/officeDocument/2006/relationships/image" Target="../media/image29.png"/><Relationship Id="rId22" Type="http://schemas.openxmlformats.org/officeDocument/2006/relationships/image" Target="../media/image32.png"/></Relationships>
</file>

<file path=ppt/slides/_rels/slide44.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656012" y="1065832"/>
            <a:ext cx="7888289" cy="117155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Clr>
                <a:srgbClr val="F6D18E"/>
              </a:buClr>
              <a:buSzPct val="25000"/>
              <a:buFont typeface="Calibri"/>
              <a:buNone/>
            </a:pPr>
            <a:r>
              <a:rPr lang="en-US" sz="5400" b="1" i="0" u="none" strike="noStrike" cap="none" dirty="0">
                <a:solidFill>
                  <a:srgbClr val="F6D18E"/>
                </a:solidFill>
                <a:latin typeface="Calibri"/>
                <a:ea typeface="Calibri"/>
                <a:cs typeface="Calibri"/>
                <a:sym typeface="Calibri"/>
              </a:rPr>
              <a:t>OCP and </a:t>
            </a:r>
            <a:r>
              <a:rPr lang="en-US" sz="5400" b="1" i="0" u="none" strike="noStrike" cap="none" dirty="0" err="1">
                <a:solidFill>
                  <a:srgbClr val="F6D18E"/>
                </a:solidFill>
                <a:latin typeface="Calibri"/>
                <a:ea typeface="Calibri"/>
                <a:cs typeface="Calibri"/>
                <a:sym typeface="Calibri"/>
              </a:rPr>
              <a:t>Liskov</a:t>
            </a:r>
            <a:r>
              <a:rPr lang="en-US" sz="5400" b="1" i="0" u="none" strike="noStrike" cap="none" dirty="0">
                <a:solidFill>
                  <a:srgbClr val="F6D18E"/>
                </a:solidFill>
                <a:latin typeface="Calibri"/>
                <a:ea typeface="Calibri"/>
                <a:cs typeface="Calibri"/>
                <a:sym typeface="Calibri"/>
              </a:rPr>
              <a:t> Principles</a:t>
            </a:r>
          </a:p>
        </p:txBody>
      </p:sp>
      <p:sp>
        <p:nvSpPr>
          <p:cNvPr id="56" name="Shape 56"/>
          <p:cNvSpPr txBox="1">
            <a:spLocks noGrp="1"/>
          </p:cNvSpPr>
          <p:nvPr>
            <p:ph type="body" idx="2"/>
          </p:nvPr>
        </p:nvSpPr>
        <p:spPr>
          <a:xfrm>
            <a:off x="760412" y="4348942"/>
            <a:ext cx="3187613" cy="525134"/>
          </a:xfrm>
          <a:prstGeom prst="rect">
            <a:avLst/>
          </a:prstGeom>
          <a:noFill/>
          <a:ln>
            <a:noFill/>
          </a:ln>
        </p:spPr>
        <p:txBody>
          <a:bodyPr lIns="36000" tIns="36000" rIns="36000" bIns="36000" anchor="b"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800" b="1" i="0" u="none" strike="noStrike" cap="none">
                <a:solidFill>
                  <a:srgbClr val="EE792A"/>
                </a:solidFill>
                <a:latin typeface="Calibri"/>
                <a:ea typeface="Calibri"/>
                <a:cs typeface="Calibri"/>
                <a:sym typeface="Calibri"/>
              </a:rPr>
              <a:t>SoftUni Team</a:t>
            </a:r>
          </a:p>
        </p:txBody>
      </p:sp>
      <p:sp>
        <p:nvSpPr>
          <p:cNvPr id="57" name="Shape 57"/>
          <p:cNvSpPr txBox="1">
            <a:spLocks noGrp="1"/>
          </p:cNvSpPr>
          <p:nvPr>
            <p:ph type="body" idx="4"/>
          </p:nvPr>
        </p:nvSpPr>
        <p:spPr>
          <a:xfrm>
            <a:off x="760412" y="4818841"/>
            <a:ext cx="3187614" cy="44434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300" b="1" i="0" u="none" strike="noStrike" cap="none">
                <a:solidFill>
                  <a:srgbClr val="F4B36C"/>
                </a:solidFill>
                <a:latin typeface="Calibri"/>
                <a:ea typeface="Calibri"/>
                <a:cs typeface="Calibri"/>
                <a:sym typeface="Calibri"/>
              </a:rPr>
              <a:t>Technical Trainers</a:t>
            </a:r>
          </a:p>
        </p:txBody>
      </p:sp>
      <p:sp>
        <p:nvSpPr>
          <p:cNvPr id="58" name="Shape 58"/>
          <p:cNvSpPr txBox="1">
            <a:spLocks noGrp="1"/>
          </p:cNvSpPr>
          <p:nvPr>
            <p:ph type="body" idx="6"/>
          </p:nvPr>
        </p:nvSpPr>
        <p:spPr>
          <a:xfrm>
            <a:off x="760412" y="5263182"/>
            <a:ext cx="3187613" cy="363550"/>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800" b="1" i="0" u="none" strike="noStrike" cap="none">
                <a:solidFill>
                  <a:srgbClr val="F27A44"/>
                </a:solidFill>
                <a:latin typeface="Calibri"/>
                <a:ea typeface="Calibri"/>
                <a:cs typeface="Calibri"/>
                <a:sym typeface="Calibri"/>
              </a:rPr>
              <a:t>Software University</a:t>
            </a:r>
          </a:p>
        </p:txBody>
      </p:sp>
      <p:sp>
        <p:nvSpPr>
          <p:cNvPr id="59" name="Shape 59"/>
          <p:cNvSpPr txBox="1">
            <a:spLocks noGrp="1"/>
          </p:cNvSpPr>
          <p:nvPr>
            <p:ph type="body" idx="7"/>
          </p:nvPr>
        </p:nvSpPr>
        <p:spPr>
          <a:xfrm>
            <a:off x="760412" y="5604346"/>
            <a:ext cx="3187613" cy="33123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600" b="1" i="0" u="sng" strike="noStrike" cap="none">
                <a:solidFill>
                  <a:schemeClr val="hlink"/>
                </a:solidFill>
                <a:latin typeface="Calibri"/>
                <a:ea typeface="Calibri"/>
                <a:cs typeface="Calibri"/>
                <a:sym typeface="Calibri"/>
                <a:hlinkClick r:id="rId3"/>
              </a:rPr>
              <a:t>http://softuni.bg</a:t>
            </a:r>
          </a:p>
        </p:txBody>
      </p:sp>
      <p:pic>
        <p:nvPicPr>
          <p:cNvPr id="60" name="Shape 60"/>
          <p:cNvPicPr preferRelativeResize="0"/>
          <p:nvPr/>
        </p:nvPicPr>
        <p:blipFill rotWithShape="1">
          <a:blip r:embed="rId4">
            <a:alphaModFix/>
          </a:blip>
          <a:srcRect/>
          <a:stretch/>
        </p:blipFill>
        <p:spPr>
          <a:xfrm>
            <a:off x="821983" y="2972633"/>
            <a:ext cx="2175525" cy="761163"/>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pic>
        <p:nvPicPr>
          <p:cNvPr id="61" name="Shape 61"/>
          <p:cNvPicPr preferRelativeResize="0"/>
          <p:nvPr/>
        </p:nvPicPr>
        <p:blipFill rotWithShape="1">
          <a:blip r:embed="rId5">
            <a:alphaModFix/>
          </a:blip>
          <a:srcRect l="-2033" t="-11972" r="-4042" b="1046"/>
          <a:stretch/>
        </p:blipFill>
        <p:spPr>
          <a:xfrm>
            <a:off x="825157" y="1887142"/>
            <a:ext cx="2172350" cy="795695"/>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grpSp>
        <p:nvGrpSpPr>
          <p:cNvPr id="2" name="Group 1"/>
          <p:cNvGrpSpPr/>
          <p:nvPr/>
        </p:nvGrpSpPr>
        <p:grpSpPr>
          <a:xfrm>
            <a:off x="3579812" y="3796677"/>
            <a:ext cx="2807014" cy="2354809"/>
            <a:chOff x="4261429" y="3796677"/>
            <a:chExt cx="2807014" cy="2354809"/>
          </a:xfrm>
        </p:grpSpPr>
        <p:pic>
          <p:nvPicPr>
            <p:cNvPr id="18" name="Picture 17" descr="http://softuni.b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261429" y="3886200"/>
              <a:ext cx="2064163" cy="2265286"/>
            </a:xfrm>
            <a:prstGeom prst="rect">
              <a:avLst/>
            </a:prstGeom>
          </p:spPr>
        </p:pic>
        <p:sp>
          <p:nvSpPr>
            <p:cNvPr id="19" name="TextBox 18"/>
            <p:cNvSpPr txBox="1"/>
            <p:nvPr/>
          </p:nvSpPr>
          <p:spPr>
            <a:xfrm rot="576164">
              <a:off x="5679217" y="3796677"/>
              <a:ext cx="1389226" cy="667875"/>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Java OOP</a:t>
              </a:r>
            </a:p>
            <a:p>
              <a:pPr algn="ctr">
                <a:lnSpc>
                  <a:spcPct val="85000"/>
                </a:lnSpc>
              </a:pPr>
              <a:r>
                <a:rPr lang="en-GB" sz="2200" b="1" spc="50" dirty="0">
                  <a:ln w="9525" cmpd="sng">
                    <a:solidFill>
                      <a:srgbClr val="FFA72A"/>
                    </a:solidFill>
                    <a:prstDash val="solid"/>
                  </a:ln>
                  <a:solidFill>
                    <a:srgbClr val="FFF0D9"/>
                  </a:solidFill>
                  <a:effectLst>
                    <a:glow rad="38100">
                      <a:srgbClr val="F0A22E">
                        <a:alpha val="40000"/>
                      </a:srgbClr>
                    </a:glow>
                  </a:effectLst>
                </a:rPr>
                <a:t>Advanced</a:t>
              </a:r>
              <a:endParaRPr lang="en-US" sz="2200" b="1" spc="50" dirty="0">
                <a:ln w="9525" cmpd="sng">
                  <a:solidFill>
                    <a:srgbClr val="FFA72A"/>
                  </a:solidFill>
                  <a:prstDash val="solid"/>
                </a:ln>
                <a:solidFill>
                  <a:srgbClr val="FFF0D9"/>
                </a:solidFill>
                <a:effectLst>
                  <a:glow rad="38100">
                    <a:srgbClr val="F0A22E">
                      <a:alpha val="40000"/>
                    </a:srgbClr>
                  </a:glow>
                </a:effectLst>
              </a:endParaRPr>
            </a:p>
          </p:txBody>
        </p:sp>
      </p:grpSp>
      <p:pic>
        <p:nvPicPr>
          <p:cNvPr id="13" name="Picture 12"/>
          <p:cNvPicPr>
            <a:picLocks noChangeAspect="1"/>
          </p:cNvPicPr>
          <p:nvPr/>
        </p:nvPicPr>
        <p:blipFill>
          <a:blip r:embed="rId7" cstate="print"/>
          <a:stretch>
            <a:fillRect/>
          </a:stretch>
        </p:blipFill>
        <p:spPr>
          <a:xfrm>
            <a:off x="8714979" y="4015817"/>
            <a:ext cx="2408633" cy="2003983"/>
          </a:xfrm>
          <a:prstGeom prst="rect">
            <a:avLst/>
          </a:prstGeom>
        </p:spPr>
      </p:pic>
    </p:spTree>
    <p:extLst>
      <p:ext uri="{BB962C8B-B14F-4D97-AF65-F5344CB8AC3E}">
        <p14:creationId xmlns:p14="http://schemas.microsoft.com/office/powerpoint/2010/main" val="22389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GB" dirty="0"/>
              <a:t>Changes to source code are not required</a:t>
            </a:r>
          </a:p>
        </p:txBody>
      </p:sp>
      <p:sp>
        <p:nvSpPr>
          <p:cNvPr id="428034" name="Rectangle 2"/>
          <p:cNvSpPr>
            <a:spLocks noGrp="1" noChangeArrowheads="1"/>
          </p:cNvSpPr>
          <p:nvPr>
            <p:ph type="title"/>
          </p:nvPr>
        </p:nvSpPr>
        <p:spPr/>
        <p:txBody>
          <a:bodyPr/>
          <a:lstStyle/>
          <a:p>
            <a:r>
              <a:rPr lang="en-GB" dirty="0"/>
              <a:t>Closed for Modification</a:t>
            </a:r>
            <a:endParaRPr lang="bg-BG" dirty="0"/>
          </a:p>
        </p:txBody>
      </p:sp>
    </p:spTree>
    <p:extLst>
      <p:ext uri="{BB962C8B-B14F-4D97-AF65-F5344CB8AC3E}">
        <p14:creationId xmlns:p14="http://schemas.microsoft.com/office/powerpoint/2010/main" val="29821920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5969"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11</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OCP – Violations</a:t>
            </a:r>
            <a:endParaRPr lang="en-GB" sz="8000" b="1" dirty="0">
              <a:ln>
                <a:solidFill>
                  <a:schemeClr val="bg1"/>
                </a:solidFill>
              </a:ln>
            </a:endParaRPr>
          </a:p>
        </p:txBody>
      </p:sp>
    </p:spTree>
    <p:extLst>
      <p:ext uri="{BB962C8B-B14F-4D97-AF65-F5344CB8AC3E}">
        <p14:creationId xmlns:p14="http://schemas.microsoft.com/office/powerpoint/2010/main" val="360156221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28035" name="Rectangle 3"/>
          <p:cNvSpPr>
            <a:spLocks noGrp="1" noChangeArrowheads="1"/>
          </p:cNvSpPr>
          <p:nvPr>
            <p:ph idx="1"/>
          </p:nvPr>
        </p:nvSpPr>
        <p:spPr>
          <a:xfrm>
            <a:off x="192001" y="2362200"/>
            <a:ext cx="11804822" cy="2133602"/>
          </a:xfrm>
        </p:spPr>
        <p:txBody>
          <a:bodyPr anchor="ctr">
            <a:normAutofit/>
          </a:bodyPr>
          <a:lstStyle/>
          <a:p>
            <a:pPr marL="0" indent="0" algn="ctr">
              <a:lnSpc>
                <a:spcPct val="110000"/>
              </a:lnSpc>
              <a:buNone/>
            </a:pPr>
            <a:r>
              <a:rPr lang="en-GB" dirty="0"/>
              <a:t>Cascading changes through modules</a:t>
            </a:r>
          </a:p>
        </p:txBody>
      </p:sp>
      <p:sp>
        <p:nvSpPr>
          <p:cNvPr id="428034" name="Rectangle 2"/>
          <p:cNvSpPr>
            <a:spLocks noGrp="1" noChangeArrowheads="1"/>
          </p:cNvSpPr>
          <p:nvPr>
            <p:ph type="title"/>
          </p:nvPr>
        </p:nvSpPr>
        <p:spPr/>
        <p:txBody>
          <a:bodyPr/>
          <a:lstStyle/>
          <a:p>
            <a:r>
              <a:rPr lang="en-GB" dirty="0"/>
              <a:t>Open/Closed Principle – Violations </a:t>
            </a:r>
            <a:endParaRPr lang="bg-BG" dirty="0"/>
          </a:p>
        </p:txBody>
      </p:sp>
    </p:spTree>
    <p:extLst>
      <p:ext uri="{BB962C8B-B14F-4D97-AF65-F5344CB8AC3E}">
        <p14:creationId xmlns:p14="http://schemas.microsoft.com/office/powerpoint/2010/main" val="295312206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379412" y="2451529"/>
            <a:ext cx="11353800" cy="2272871"/>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3200" b="1" dirty="0">
                <a:solidFill>
                  <a:srgbClr val="000080"/>
                </a:solidFill>
                <a:latin typeface="Courier New" panose="02070309020205020404" pitchFamily="49" charset="0"/>
                <a:cs typeface="Courier New" panose="02070309020205020404" pitchFamily="49" charset="0"/>
              </a:rPr>
              <a:t>public class </a:t>
            </a:r>
            <a:r>
              <a:rPr lang="en-US" altLang="en-US" sz="3200" dirty="0">
                <a:solidFill>
                  <a:srgbClr val="2C8C8C"/>
                </a:solidFill>
                <a:latin typeface="Courier New" panose="02070309020205020404" pitchFamily="49" charset="0"/>
                <a:cs typeface="Courier New" panose="02070309020205020404" pitchFamily="49" charset="0"/>
              </a:rPr>
              <a:t>Shape </a:t>
            </a:r>
            <a:r>
              <a:rPr lang="en-US" altLang="en-US" sz="3200" dirty="0">
                <a:solidFill>
                  <a:srgbClr val="000000"/>
                </a:solidFill>
                <a:latin typeface="Courier New" panose="02070309020205020404" pitchFamily="49" charset="0"/>
                <a:cs typeface="Courier New" panose="02070309020205020404" pitchFamily="49" charset="0"/>
              </a:rPr>
              <a:t>{</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i="1" dirty="0">
                <a:solidFill>
                  <a:srgbClr val="008200"/>
                </a:solidFill>
                <a:latin typeface="Courier New" panose="02070309020205020404" pitchFamily="49" charset="0"/>
                <a:cs typeface="Courier New" panose="02070309020205020404" pitchFamily="49" charset="0"/>
              </a:rPr>
              <a:t>// Code changed here</a:t>
            </a:r>
            <a:br>
              <a:rPr lang="en-US" altLang="en-US" sz="3200" i="1" dirty="0">
                <a:solidFill>
                  <a:srgbClr val="0082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a:t>
            </a:r>
            <a:endParaRPr lang="en-US" altLang="en-US" sz="6000" dirty="0">
              <a:solidFill>
                <a:schemeClr val="tx1"/>
              </a:solidFill>
              <a:latin typeface="Arial" panose="020B0604020202020204" pitchFamily="34" charset="0"/>
            </a:endParaRPr>
          </a:p>
        </p:txBody>
      </p:sp>
      <p:pic>
        <p:nvPicPr>
          <p:cNvPr id="12" name="Picture 11" descr="approve, block, cancel, delete, reject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37812" y="2743829"/>
            <a:ext cx="990598" cy="913771"/>
          </a:xfrm>
          <a:prstGeom prst="rect">
            <a:avLst/>
          </a:prstGeom>
          <a:noFill/>
          <a:effectLst>
            <a:outerShdw blurRad="101600" sx="102000" sy="102000" algn="ctr" rotWithShape="0">
              <a:srgbClr val="FF3300">
                <a:alpha val="69804"/>
              </a:srgbClr>
            </a:outerShdw>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a:srcRect t="4303" b="6323"/>
          <a:stretch/>
        </p:blipFill>
        <p:spPr>
          <a:xfrm>
            <a:off x="6520555" y="4191000"/>
            <a:ext cx="3735403" cy="2209800"/>
          </a:xfrm>
          <a:prstGeom prst="rect">
            <a:avLst/>
          </a:prstGeom>
          <a:effectLst>
            <a:softEdge rad="88900"/>
          </a:effectLst>
        </p:spPr>
      </p:pic>
    </p:spTree>
    <p:extLst>
      <p:ext uri="{BB962C8B-B14F-4D97-AF65-F5344CB8AC3E}">
        <p14:creationId xmlns:p14="http://schemas.microsoft.com/office/powerpoint/2010/main" val="252646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28035" name="Rectangle 3"/>
          <p:cNvSpPr>
            <a:spLocks noGrp="1" noChangeArrowheads="1"/>
          </p:cNvSpPr>
          <p:nvPr>
            <p:ph idx="1"/>
          </p:nvPr>
        </p:nvSpPr>
        <p:spPr>
          <a:xfrm>
            <a:off x="192001" y="2362200"/>
            <a:ext cx="11804822" cy="2133602"/>
          </a:xfrm>
        </p:spPr>
        <p:txBody>
          <a:bodyPr anchor="ctr">
            <a:normAutofit/>
          </a:bodyPr>
          <a:lstStyle/>
          <a:p>
            <a:pPr marL="0" indent="0" algn="ctr">
              <a:lnSpc>
                <a:spcPct val="110000"/>
              </a:lnSpc>
              <a:buNone/>
            </a:pPr>
            <a:r>
              <a:rPr lang="en-GB" dirty="0"/>
              <a:t>Each change requires re-testing (and possible bugs)</a:t>
            </a:r>
          </a:p>
        </p:txBody>
      </p:sp>
      <p:sp>
        <p:nvSpPr>
          <p:cNvPr id="428034" name="Rectangle 2"/>
          <p:cNvSpPr>
            <a:spLocks noGrp="1" noChangeArrowheads="1"/>
          </p:cNvSpPr>
          <p:nvPr>
            <p:ph type="title"/>
          </p:nvPr>
        </p:nvSpPr>
        <p:spPr/>
        <p:txBody>
          <a:bodyPr/>
          <a:lstStyle/>
          <a:p>
            <a:r>
              <a:rPr lang="en-GB" dirty="0"/>
              <a:t>Open/Closed Principle – Violations (2)</a:t>
            </a:r>
            <a:endParaRPr lang="bg-BG" dirty="0"/>
          </a:p>
        </p:txBody>
      </p:sp>
    </p:spTree>
    <p:extLst>
      <p:ext uri="{BB962C8B-B14F-4D97-AF65-F5344CB8AC3E}">
        <p14:creationId xmlns:p14="http://schemas.microsoft.com/office/powerpoint/2010/main" val="285475727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379412" y="2451529"/>
            <a:ext cx="11353800" cy="2272871"/>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3200" b="1" dirty="0">
                <a:solidFill>
                  <a:srgbClr val="000080"/>
                </a:solidFill>
                <a:latin typeface="Courier New" panose="02070309020205020404" pitchFamily="49" charset="0"/>
                <a:cs typeface="Courier New" panose="02070309020205020404" pitchFamily="49" charset="0"/>
              </a:rPr>
              <a:t>public class </a:t>
            </a:r>
            <a:r>
              <a:rPr lang="en-US" altLang="en-US" sz="3200" dirty="0">
                <a:solidFill>
                  <a:srgbClr val="2C8C8C"/>
                </a:solidFill>
                <a:latin typeface="Courier New" panose="02070309020205020404" pitchFamily="49" charset="0"/>
                <a:cs typeface="Courier New" panose="02070309020205020404" pitchFamily="49" charset="0"/>
              </a:rPr>
              <a:t>Shape </a:t>
            </a:r>
            <a:r>
              <a:rPr lang="en-US" altLang="en-US" sz="3200" dirty="0">
                <a:solidFill>
                  <a:srgbClr val="000000"/>
                </a:solidFill>
                <a:latin typeface="Courier New" panose="02070309020205020404" pitchFamily="49" charset="0"/>
                <a:cs typeface="Courier New" panose="02070309020205020404" pitchFamily="49" charset="0"/>
              </a:rPr>
              <a:t>{</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i="1" dirty="0">
                <a:solidFill>
                  <a:srgbClr val="008200"/>
                </a:solidFill>
                <a:latin typeface="Courier New" panose="02070309020205020404" pitchFamily="49" charset="0"/>
                <a:cs typeface="Courier New" panose="02070309020205020404" pitchFamily="49" charset="0"/>
              </a:rPr>
              <a:t>// Code changed here</a:t>
            </a:r>
            <a:br>
              <a:rPr lang="en-US" altLang="en-US" sz="3200" i="1" dirty="0">
                <a:solidFill>
                  <a:srgbClr val="0082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a:t>
            </a:r>
            <a:endParaRPr lang="en-US" altLang="en-US" sz="6000" dirty="0">
              <a:solidFill>
                <a:schemeClr val="tx1"/>
              </a:solidFill>
              <a:latin typeface="Arial" panose="020B0604020202020204" pitchFamily="34" charset="0"/>
            </a:endParaRPr>
          </a:p>
        </p:txBody>
      </p:sp>
      <p:pic>
        <p:nvPicPr>
          <p:cNvPr id="12" name="Picture 11" descr="approve, block, cancel, delete, reject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37812" y="2743829"/>
            <a:ext cx="990598" cy="913771"/>
          </a:xfrm>
          <a:prstGeom prst="rect">
            <a:avLst/>
          </a:prstGeom>
          <a:noFill/>
          <a:effectLst>
            <a:outerShdw blurRad="101600" sx="102000" sy="102000" algn="ctr" rotWithShape="0">
              <a:srgbClr val="FF3300">
                <a:alpha val="69804"/>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4189412" y="4154058"/>
            <a:ext cx="6524625" cy="2333625"/>
          </a:xfrm>
          <a:prstGeom prst="rect">
            <a:avLst/>
          </a:prstGeom>
          <a:effectLst>
            <a:softEdge rad="50800"/>
          </a:effectLst>
        </p:spPr>
      </p:pic>
    </p:spTree>
    <p:extLst>
      <p:ext uri="{BB962C8B-B14F-4D97-AF65-F5344CB8AC3E}">
        <p14:creationId xmlns:p14="http://schemas.microsoft.com/office/powerpoint/2010/main" val="7191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28035" name="Rectangle 3"/>
          <p:cNvSpPr>
            <a:spLocks noGrp="1" noChangeArrowheads="1"/>
          </p:cNvSpPr>
          <p:nvPr>
            <p:ph idx="1"/>
          </p:nvPr>
        </p:nvSpPr>
        <p:spPr>
          <a:xfrm>
            <a:off x="192001" y="2362200"/>
            <a:ext cx="11804822" cy="2133602"/>
          </a:xfrm>
        </p:spPr>
        <p:txBody>
          <a:bodyPr anchor="ctr">
            <a:normAutofit/>
          </a:bodyPr>
          <a:lstStyle/>
          <a:p>
            <a:pPr marL="0" indent="0" algn="ctr">
              <a:lnSpc>
                <a:spcPct val="110000"/>
              </a:lnSpc>
              <a:buNone/>
            </a:pPr>
            <a:r>
              <a:rPr lang="en-GB" dirty="0"/>
              <a:t>Logic depends on conditional statements</a:t>
            </a:r>
          </a:p>
        </p:txBody>
      </p:sp>
      <p:sp>
        <p:nvSpPr>
          <p:cNvPr id="428034" name="Rectangle 2"/>
          <p:cNvSpPr>
            <a:spLocks noGrp="1" noChangeArrowheads="1"/>
          </p:cNvSpPr>
          <p:nvPr>
            <p:ph type="title"/>
          </p:nvPr>
        </p:nvSpPr>
        <p:spPr/>
        <p:txBody>
          <a:bodyPr/>
          <a:lstStyle/>
          <a:p>
            <a:r>
              <a:rPr lang="en-GB" dirty="0"/>
              <a:t>Open/Closed Principle – Violations (3)</a:t>
            </a:r>
            <a:endParaRPr lang="bg-BG" dirty="0"/>
          </a:p>
        </p:txBody>
      </p:sp>
    </p:spTree>
    <p:extLst>
      <p:ext uri="{BB962C8B-B14F-4D97-AF65-F5344CB8AC3E}">
        <p14:creationId xmlns:p14="http://schemas.microsoft.com/office/powerpoint/2010/main" val="215351022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43665" y="1151121"/>
            <a:ext cx="11101494" cy="4648288"/>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2800" b="1" dirty="0">
                <a:solidFill>
                  <a:srgbClr val="000080"/>
                </a:solidFill>
                <a:latin typeface="Courier New" panose="02070309020205020404" pitchFamily="49" charset="0"/>
                <a:cs typeface="Courier New" panose="02070309020205020404" pitchFamily="49" charset="0"/>
              </a:rPr>
              <a:t>public void </a:t>
            </a:r>
            <a:r>
              <a:rPr lang="en-US" altLang="en-US" sz="2800" dirty="0">
                <a:solidFill>
                  <a:srgbClr val="000000"/>
                </a:solidFill>
                <a:latin typeface="Courier New" panose="02070309020205020404" pitchFamily="49" charset="0"/>
                <a:cs typeface="Courier New" panose="02070309020205020404" pitchFamily="49" charset="0"/>
              </a:rPr>
              <a:t>draw(</a:t>
            </a:r>
            <a:r>
              <a:rPr lang="en-US" altLang="en-US" sz="2800" b="1" i="1" dirty="0">
                <a:solidFill>
                  <a:srgbClr val="2C8C8C"/>
                </a:solidFill>
                <a:latin typeface="Courier New" panose="02070309020205020404" pitchFamily="49" charset="0"/>
                <a:cs typeface="Courier New" panose="02070309020205020404" pitchFamily="49" charset="0"/>
              </a:rPr>
              <a:t>Shape </a:t>
            </a:r>
            <a:r>
              <a:rPr lang="en-US" altLang="en-US" sz="2800" dirty="0">
                <a:solidFill>
                  <a:srgbClr val="000000"/>
                </a:solidFill>
                <a:latin typeface="Courier New" panose="02070309020205020404" pitchFamily="49" charset="0"/>
                <a:cs typeface="Courier New" panose="02070309020205020404" pitchFamily="49" charset="0"/>
              </a:rPr>
              <a:t>shape)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if </a:t>
            </a:r>
            <a:r>
              <a:rPr lang="en-US" altLang="en-US" sz="2800" dirty="0">
                <a:solidFill>
                  <a:srgbClr val="000000"/>
                </a:solidFill>
                <a:latin typeface="Courier New" panose="02070309020205020404" pitchFamily="49" charset="0"/>
                <a:cs typeface="Courier New" panose="02070309020205020404" pitchFamily="49" charset="0"/>
              </a:rPr>
              <a:t>(shape </a:t>
            </a:r>
            <a:r>
              <a:rPr lang="en-US" altLang="en-US" sz="2800" b="1" dirty="0" err="1">
                <a:solidFill>
                  <a:srgbClr val="000080"/>
                </a:solidFill>
                <a:latin typeface="Courier New" panose="02070309020205020404" pitchFamily="49" charset="0"/>
                <a:cs typeface="Courier New" panose="02070309020205020404" pitchFamily="49" charset="0"/>
              </a:rPr>
              <a:t>instanceof</a:t>
            </a:r>
            <a:r>
              <a:rPr lang="en-US" altLang="en-US" sz="2800" b="1" dirty="0">
                <a:solidFill>
                  <a:srgbClr val="000080"/>
                </a:solidFill>
                <a:latin typeface="Courier New" panose="02070309020205020404" pitchFamily="49" charset="0"/>
                <a:cs typeface="Courier New" panose="02070309020205020404" pitchFamily="49" charset="0"/>
              </a:rPr>
              <a:t> </a:t>
            </a:r>
            <a:r>
              <a:rPr lang="en-US" altLang="en-US" sz="2800" dirty="0">
                <a:solidFill>
                  <a:srgbClr val="2C8C8C"/>
                </a:solidFill>
                <a:latin typeface="Courier New" panose="02070309020205020404" pitchFamily="49" charset="0"/>
                <a:cs typeface="Courier New" panose="02070309020205020404" pitchFamily="49" charset="0"/>
              </a:rPr>
              <a:t>Circle</a:t>
            </a: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000080"/>
                </a:solidFill>
                <a:latin typeface="Courier New" panose="02070309020205020404" pitchFamily="49" charset="0"/>
                <a:cs typeface="Courier New" panose="02070309020205020404" pitchFamily="49" charset="0"/>
              </a:rPr>
              <a:t>this</a:t>
            </a:r>
            <a:r>
              <a:rPr lang="en-US" altLang="en-US" sz="2800" dirty="0" err="1">
                <a:solidFill>
                  <a:srgbClr val="000000"/>
                </a:solidFill>
                <a:latin typeface="Courier New" panose="02070309020205020404" pitchFamily="49" charset="0"/>
                <a:cs typeface="Courier New" panose="02070309020205020404" pitchFamily="49" charset="0"/>
              </a:rPr>
              <a:t>.drawCircle</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a:solidFill>
                  <a:srgbClr val="2C8C8C"/>
                </a:solidFill>
                <a:latin typeface="Courier New" panose="02070309020205020404" pitchFamily="49" charset="0"/>
                <a:cs typeface="Courier New" panose="02070309020205020404" pitchFamily="49" charset="0"/>
              </a:rPr>
              <a:t>Circle</a:t>
            </a:r>
            <a:r>
              <a:rPr lang="en-US" altLang="en-US" sz="2800" dirty="0">
                <a:solidFill>
                  <a:srgbClr val="000000"/>
                </a:solidFill>
                <a:latin typeface="Courier New" panose="02070309020205020404" pitchFamily="49" charset="0"/>
                <a:cs typeface="Courier New" panose="02070309020205020404" pitchFamily="49" charset="0"/>
              </a:rPr>
              <a:t>) shape);</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 </a:t>
            </a:r>
            <a:r>
              <a:rPr lang="en-US" altLang="en-US" sz="2800" b="1" dirty="0">
                <a:solidFill>
                  <a:srgbClr val="000080"/>
                </a:solidFill>
                <a:latin typeface="Courier New" panose="02070309020205020404" pitchFamily="49" charset="0"/>
                <a:cs typeface="Courier New" panose="02070309020205020404" pitchFamily="49" charset="0"/>
              </a:rPr>
              <a:t>else if </a:t>
            </a:r>
            <a:r>
              <a:rPr lang="en-US" altLang="en-US" sz="2800" dirty="0">
                <a:solidFill>
                  <a:srgbClr val="000000"/>
                </a:solidFill>
                <a:latin typeface="Courier New" panose="02070309020205020404" pitchFamily="49" charset="0"/>
                <a:cs typeface="Courier New" panose="02070309020205020404" pitchFamily="49" charset="0"/>
              </a:rPr>
              <a:t>(shape </a:t>
            </a:r>
            <a:r>
              <a:rPr lang="en-US" altLang="en-US" sz="2800" b="1" dirty="0" err="1">
                <a:solidFill>
                  <a:srgbClr val="000080"/>
                </a:solidFill>
                <a:latin typeface="Courier New" panose="02070309020205020404" pitchFamily="49" charset="0"/>
                <a:cs typeface="Courier New" panose="02070309020205020404" pitchFamily="49" charset="0"/>
              </a:rPr>
              <a:t>instanceof</a:t>
            </a:r>
            <a:r>
              <a:rPr lang="en-US" altLang="en-US" sz="2800" b="1" dirty="0">
                <a:solidFill>
                  <a:srgbClr val="000080"/>
                </a:solidFill>
                <a:latin typeface="Courier New" panose="02070309020205020404" pitchFamily="49" charset="0"/>
                <a:cs typeface="Courier New" panose="02070309020205020404" pitchFamily="49" charset="0"/>
              </a:rPr>
              <a:t> </a:t>
            </a:r>
            <a:r>
              <a:rPr lang="en-US" altLang="en-US" sz="2800" dirty="0">
                <a:solidFill>
                  <a:srgbClr val="2C8C8C"/>
                </a:solidFill>
                <a:latin typeface="Courier New" panose="02070309020205020404" pitchFamily="49" charset="0"/>
                <a:cs typeface="Courier New" panose="02070309020205020404" pitchFamily="49" charset="0"/>
              </a:rPr>
              <a:t>Rectangle</a:t>
            </a: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000080"/>
                </a:solidFill>
                <a:latin typeface="Courier New" panose="02070309020205020404" pitchFamily="49" charset="0"/>
                <a:cs typeface="Courier New" panose="02070309020205020404" pitchFamily="49" charset="0"/>
              </a:rPr>
              <a:t>this</a:t>
            </a:r>
            <a:r>
              <a:rPr lang="en-US" altLang="en-US" sz="2800" dirty="0" err="1">
                <a:solidFill>
                  <a:srgbClr val="000000"/>
                </a:solidFill>
                <a:latin typeface="Courier New" panose="02070309020205020404" pitchFamily="49" charset="0"/>
                <a:cs typeface="Courier New" panose="02070309020205020404" pitchFamily="49" charset="0"/>
              </a:rPr>
              <a:t>.drawRectangle</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a:solidFill>
                  <a:srgbClr val="2C8C8C"/>
                </a:solidFill>
                <a:latin typeface="Courier New" panose="02070309020205020404" pitchFamily="49" charset="0"/>
                <a:cs typeface="Courier New" panose="02070309020205020404" pitchFamily="49" charset="0"/>
              </a:rPr>
              <a:t>Rectangle</a:t>
            </a:r>
            <a:r>
              <a:rPr lang="en-US" altLang="en-US" sz="2800" dirty="0">
                <a:solidFill>
                  <a:srgbClr val="000000"/>
                </a:solidFill>
                <a:latin typeface="Courier New" panose="02070309020205020404" pitchFamily="49" charset="0"/>
                <a:cs typeface="Courier New" panose="02070309020205020404" pitchFamily="49" charset="0"/>
              </a:rPr>
              <a:t>) shape);</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 </a:t>
            </a:r>
            <a:r>
              <a:rPr lang="en-US" altLang="en-US" sz="2800" b="1" dirty="0">
                <a:solidFill>
                  <a:srgbClr val="000080"/>
                </a:solidFill>
                <a:latin typeface="Courier New" panose="02070309020205020404" pitchFamily="49" charset="0"/>
                <a:cs typeface="Courier New" panose="02070309020205020404" pitchFamily="49" charset="0"/>
              </a:rPr>
              <a:t>else if </a:t>
            </a:r>
            <a:r>
              <a:rPr lang="en-US" altLang="en-US" sz="2800" dirty="0">
                <a:solidFill>
                  <a:srgbClr val="000000"/>
                </a:solidFill>
                <a:latin typeface="Courier New" panose="02070309020205020404" pitchFamily="49" charset="0"/>
                <a:cs typeface="Courier New" panose="02070309020205020404" pitchFamily="49" charset="0"/>
              </a:rPr>
              <a:t>(shape </a:t>
            </a:r>
            <a:r>
              <a:rPr lang="en-US" altLang="en-US" sz="2800" b="1" dirty="0" err="1">
                <a:solidFill>
                  <a:srgbClr val="000080"/>
                </a:solidFill>
                <a:latin typeface="Courier New" panose="02070309020205020404" pitchFamily="49" charset="0"/>
                <a:cs typeface="Courier New" panose="02070309020205020404" pitchFamily="49" charset="0"/>
              </a:rPr>
              <a:t>instanceof</a:t>
            </a:r>
            <a:r>
              <a:rPr lang="en-US" altLang="en-US" sz="2800" b="1" dirty="0">
                <a:solidFill>
                  <a:srgbClr val="000080"/>
                </a:solidFill>
                <a:latin typeface="Courier New" panose="02070309020205020404" pitchFamily="49" charset="0"/>
                <a:cs typeface="Courier New" panose="02070309020205020404" pitchFamily="49" charset="0"/>
              </a:rPr>
              <a:t> </a:t>
            </a:r>
            <a:r>
              <a:rPr lang="en-US" altLang="en-US" sz="2800" dirty="0">
                <a:solidFill>
                  <a:srgbClr val="2C8C8C"/>
                </a:solidFill>
                <a:latin typeface="Courier New" panose="02070309020205020404" pitchFamily="49" charset="0"/>
                <a:cs typeface="Courier New" panose="02070309020205020404" pitchFamily="49" charset="0"/>
              </a:rPr>
              <a:t>Triangle</a:t>
            </a: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000080"/>
                </a:solidFill>
                <a:latin typeface="Courier New" panose="02070309020205020404" pitchFamily="49" charset="0"/>
                <a:cs typeface="Courier New" panose="02070309020205020404" pitchFamily="49" charset="0"/>
              </a:rPr>
              <a:t>this</a:t>
            </a:r>
            <a:r>
              <a:rPr lang="en-US" altLang="en-US" sz="2800" dirty="0" err="1">
                <a:solidFill>
                  <a:srgbClr val="000000"/>
                </a:solidFill>
                <a:latin typeface="Courier New" panose="02070309020205020404" pitchFamily="49" charset="0"/>
                <a:cs typeface="Courier New" panose="02070309020205020404" pitchFamily="49" charset="0"/>
              </a:rPr>
              <a:t>.drawTriangle</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a:solidFill>
                  <a:srgbClr val="2C8C8C"/>
                </a:solidFill>
                <a:latin typeface="Courier New" panose="02070309020205020404" pitchFamily="49" charset="0"/>
                <a:cs typeface="Courier New" panose="02070309020205020404" pitchFamily="49" charset="0"/>
              </a:rPr>
              <a:t>Triangle</a:t>
            </a:r>
            <a:r>
              <a:rPr lang="en-US" altLang="en-US" sz="2800" dirty="0">
                <a:solidFill>
                  <a:srgbClr val="000000"/>
                </a:solidFill>
                <a:latin typeface="Courier New" panose="02070309020205020404" pitchFamily="49" charset="0"/>
                <a:cs typeface="Courier New" panose="02070309020205020404" pitchFamily="49" charset="0"/>
              </a:rPr>
              <a:t>) shape);</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a:t>
            </a:r>
            <a:endParaRPr lang="en-US" altLang="en-US" sz="3200" dirty="0">
              <a:solidFill>
                <a:schemeClr val="tx1"/>
              </a:solidFill>
              <a:latin typeface="Arial" panose="020B0604020202020204" pitchFamily="34" charset="0"/>
            </a:endParaRPr>
          </a:p>
        </p:txBody>
      </p:sp>
      <p:pic>
        <p:nvPicPr>
          <p:cNvPr id="12" name="Picture 11" descr="approve, block, cancel, delete, reject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12141" y="1371600"/>
            <a:ext cx="990601" cy="913771"/>
          </a:xfrm>
          <a:prstGeom prst="rect">
            <a:avLst/>
          </a:prstGeom>
          <a:noFill/>
          <a:effectLst>
            <a:outerShdw blurRad="101600" sx="102000" sy="102000" algn="ctr" rotWithShape="0">
              <a:srgbClr val="FF3300">
                <a:alpha val="69804"/>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338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44" y="0"/>
            <a:ext cx="12203112" cy="6858000"/>
          </a:xfrm>
          <a:prstGeom prst="rect">
            <a:avLst/>
          </a:prstGeom>
          <a:solidFill>
            <a:schemeClr val="accent1">
              <a:alpha val="65000"/>
            </a:schemeClr>
          </a:solidFill>
        </p:spPr>
      </p:pic>
      <p:sp>
        <p:nvSpPr>
          <p:cNvPr id="3" name="Slide Number Placeholder 2"/>
          <p:cNvSpPr>
            <a:spLocks noGrp="1"/>
          </p:cNvSpPr>
          <p:nvPr>
            <p:ph type="sldNum" sz="quarter" idx="4"/>
          </p:nvPr>
        </p:nvSpPr>
        <p:spPr/>
        <p:txBody>
          <a:bodyPr/>
          <a:lstStyle/>
          <a:p>
            <a:fld id="{C014DD1E-5D91-48A3-AD6D-45FBA980D106}" type="slidenum">
              <a:rPr lang="en-US" smtClean="0"/>
              <a:pPr/>
              <a:t>18</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OCP – Solutions</a:t>
            </a:r>
            <a:endParaRPr lang="en-GB" sz="8000" b="1" dirty="0">
              <a:ln>
                <a:solidFill>
                  <a:schemeClr val="bg1"/>
                </a:solidFill>
              </a:ln>
            </a:endParaRPr>
          </a:p>
        </p:txBody>
      </p:sp>
    </p:spTree>
    <p:extLst>
      <p:ext uri="{BB962C8B-B14F-4D97-AF65-F5344CB8AC3E}">
        <p14:creationId xmlns:p14="http://schemas.microsoft.com/office/powerpoint/2010/main" val="420531304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428035" name="Rectangle 3"/>
          <p:cNvSpPr>
            <a:spLocks noGrp="1" noChangeArrowheads="1"/>
          </p:cNvSpPr>
          <p:nvPr>
            <p:ph idx="1"/>
          </p:nvPr>
        </p:nvSpPr>
        <p:spPr>
          <a:xfrm>
            <a:off x="192001" y="2590800"/>
            <a:ext cx="11804822" cy="1676402"/>
          </a:xfrm>
        </p:spPr>
        <p:txBody>
          <a:bodyPr anchor="ctr">
            <a:normAutofit/>
          </a:bodyPr>
          <a:lstStyle/>
          <a:p>
            <a:pPr marL="0" indent="0" algn="ctr">
              <a:lnSpc>
                <a:spcPct val="110000"/>
              </a:lnSpc>
              <a:buNone/>
            </a:pPr>
            <a:r>
              <a:rPr lang="en-GB" dirty="0"/>
              <a:t>Inheritance / Abstraction</a:t>
            </a:r>
          </a:p>
        </p:txBody>
      </p:sp>
      <p:sp>
        <p:nvSpPr>
          <p:cNvPr id="428034" name="Rectangle 2"/>
          <p:cNvSpPr>
            <a:spLocks noGrp="1" noChangeArrowheads="1"/>
          </p:cNvSpPr>
          <p:nvPr>
            <p:ph type="title"/>
          </p:nvPr>
        </p:nvSpPr>
        <p:spPr/>
        <p:txBody>
          <a:bodyPr/>
          <a:lstStyle/>
          <a:p>
            <a:r>
              <a:rPr lang="en-GB" dirty="0"/>
              <a:t>Open/Closed Principle - Solutions</a:t>
            </a:r>
            <a:endParaRPr lang="bg-BG" dirty="0"/>
          </a:p>
        </p:txBody>
      </p:sp>
    </p:spTree>
    <p:extLst>
      <p:ext uri="{BB962C8B-B14F-4D97-AF65-F5344CB8AC3E}">
        <p14:creationId xmlns:p14="http://schemas.microsoft.com/office/powerpoint/2010/main" val="174537017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514350" indent="-514350">
              <a:buFont typeface="+mj-lt"/>
              <a:buAutoNum type="arabicPeriod"/>
            </a:pPr>
            <a:r>
              <a:rPr lang="en-GB" dirty="0"/>
              <a:t>Extensible Code</a:t>
            </a:r>
          </a:p>
          <a:p>
            <a:pPr marL="514350" indent="-514350">
              <a:buFont typeface="+mj-lt"/>
              <a:buAutoNum type="arabicPeriod"/>
            </a:pPr>
            <a:r>
              <a:rPr lang="en-GB" dirty="0"/>
              <a:t>OCP – Open / Closed Principle</a:t>
            </a:r>
          </a:p>
          <a:p>
            <a:pPr marL="514350" indent="-514350">
              <a:buFont typeface="+mj-lt"/>
              <a:buAutoNum type="arabicPeriod"/>
            </a:pPr>
            <a:r>
              <a:rPr lang="en-GB" dirty="0"/>
              <a:t>Violations of OCP</a:t>
            </a:r>
          </a:p>
          <a:p>
            <a:pPr marL="514350" indent="-514350">
              <a:buFont typeface="+mj-lt"/>
              <a:buAutoNum type="arabicPeriod"/>
            </a:pPr>
            <a:r>
              <a:rPr lang="en-GB" dirty="0"/>
              <a:t>OCP: How?</a:t>
            </a:r>
          </a:p>
          <a:p>
            <a:pPr marL="514350" indent="-514350">
              <a:buFont typeface="+mj-lt"/>
              <a:buAutoNum type="arabicPeriod"/>
            </a:pPr>
            <a:r>
              <a:rPr lang="en-GB" dirty="0"/>
              <a:t>LSP – </a:t>
            </a:r>
            <a:r>
              <a:rPr lang="en-GB" dirty="0" err="1"/>
              <a:t>Liskov</a:t>
            </a:r>
            <a:r>
              <a:rPr lang="en-GB" dirty="0"/>
              <a:t> Substitution Principle</a:t>
            </a:r>
          </a:p>
          <a:p>
            <a:pPr marL="514350" indent="-514350">
              <a:buFont typeface="+mj-lt"/>
              <a:buAutoNum type="arabicPeriod"/>
            </a:pPr>
            <a:r>
              <a:rPr lang="en-GB" dirty="0"/>
              <a:t>Violations of LSP</a:t>
            </a:r>
          </a:p>
          <a:p>
            <a:pPr marL="514350" indent="-514350">
              <a:buFont typeface="+mj-lt"/>
              <a:buAutoNum type="arabicPeriod"/>
            </a:pPr>
            <a:r>
              <a:rPr lang="en-GB" dirty="0"/>
              <a:t>LSP: How?</a:t>
            </a:r>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8" name="Picture 7"/>
          <p:cNvPicPr>
            <a:picLocks noChangeAspect="1"/>
          </p:cNvPicPr>
          <p:nvPr/>
        </p:nvPicPr>
        <p:blipFill>
          <a:blip r:embed="rId3" cstate="print"/>
          <a:stretch>
            <a:fillRect/>
          </a:stretch>
        </p:blipFill>
        <p:spPr>
          <a:xfrm>
            <a:off x="8990012" y="2971800"/>
            <a:ext cx="2541127" cy="3276600"/>
          </a:xfrm>
          <a:prstGeom prst="rect">
            <a:avLst/>
          </a:prstGeom>
        </p:spPr>
      </p:pic>
    </p:spTree>
    <p:extLst>
      <p:ext uri="{BB962C8B-B14F-4D97-AF65-F5344CB8AC3E}">
        <p14:creationId xmlns:p14="http://schemas.microsoft.com/office/powerpoint/2010/main" val="51083263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379412" y="2451529"/>
            <a:ext cx="11353800" cy="2272871"/>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3200" b="1" dirty="0">
                <a:solidFill>
                  <a:srgbClr val="000080"/>
                </a:solidFill>
                <a:latin typeface="Courier New" panose="02070309020205020404" pitchFamily="49" charset="0"/>
                <a:cs typeface="Courier New" panose="02070309020205020404" pitchFamily="49" charset="0"/>
              </a:rPr>
              <a:t>public class </a:t>
            </a:r>
            <a:r>
              <a:rPr lang="en-US" altLang="en-US" sz="3200" dirty="0">
                <a:solidFill>
                  <a:srgbClr val="2C8C8C"/>
                </a:solidFill>
                <a:latin typeface="Courier New" panose="02070309020205020404" pitchFamily="49" charset="0"/>
                <a:cs typeface="Courier New" panose="02070309020205020404" pitchFamily="49" charset="0"/>
              </a:rPr>
              <a:t>Triangle </a:t>
            </a:r>
            <a:r>
              <a:rPr lang="en-US" altLang="en-US" sz="3200" b="1" dirty="0">
                <a:solidFill>
                  <a:srgbClr val="000080"/>
                </a:solidFill>
                <a:latin typeface="Courier New" panose="02070309020205020404" pitchFamily="49" charset="0"/>
                <a:cs typeface="Courier New" panose="02070309020205020404" pitchFamily="49" charset="0"/>
              </a:rPr>
              <a:t>implements </a:t>
            </a:r>
            <a:r>
              <a:rPr lang="en-US" altLang="en-US" sz="3200" dirty="0">
                <a:solidFill>
                  <a:srgbClr val="2C8C8C"/>
                </a:solidFill>
                <a:latin typeface="Courier New" panose="02070309020205020404" pitchFamily="49" charset="0"/>
                <a:cs typeface="Courier New" panose="02070309020205020404" pitchFamily="49" charset="0"/>
              </a:rPr>
              <a:t>Shape </a:t>
            </a:r>
            <a:r>
              <a:rPr lang="en-US" altLang="en-US" sz="3200" dirty="0">
                <a:solidFill>
                  <a:srgbClr val="000000"/>
                </a:solidFill>
                <a:latin typeface="Courier New" panose="02070309020205020404" pitchFamily="49" charset="0"/>
                <a:cs typeface="Courier New" panose="02070309020205020404" pitchFamily="49" charset="0"/>
              </a:rPr>
              <a:t>{</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i="1" dirty="0">
                <a:solidFill>
                  <a:srgbClr val="008200"/>
                </a:solidFill>
                <a:latin typeface="Courier New" panose="02070309020205020404" pitchFamily="49" charset="0"/>
                <a:cs typeface="Courier New" panose="02070309020205020404" pitchFamily="49" charset="0"/>
              </a:rPr>
              <a:t>// Code changes here</a:t>
            </a:r>
            <a:br>
              <a:rPr lang="en-US" altLang="en-US" sz="3200" i="1" dirty="0">
                <a:solidFill>
                  <a:srgbClr val="0082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a:t>
            </a:r>
            <a:endParaRPr lang="en-US" altLang="en-US" sz="6000" dirty="0">
              <a:solidFill>
                <a:schemeClr val="tx1"/>
              </a:solidFill>
              <a:latin typeface="Arial" panose="020B0604020202020204" pitchFamily="34" charset="0"/>
            </a:endParaRPr>
          </a:p>
        </p:txBody>
      </p:sp>
      <p:pic>
        <p:nvPicPr>
          <p:cNvPr id="11" name="Picture 2" descr="haken, installed, ok, package, richtig, right, tick, updated ic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17407" y="2691455"/>
            <a:ext cx="1044755" cy="783771"/>
          </a:xfrm>
          <a:prstGeom prst="rect">
            <a:avLst/>
          </a:prstGeom>
          <a:noFill/>
          <a:effectLst>
            <a:outerShdw blurRad="101600" sx="102000" sy="102000" algn="ctr" rotWithShape="0">
              <a:schemeClr val="tx2">
                <a:lumMod val="60000"/>
                <a:lumOff val="40000"/>
                <a:alpha val="7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935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428035" name="Rectangle 3"/>
          <p:cNvSpPr>
            <a:spLocks noGrp="1" noChangeArrowheads="1"/>
          </p:cNvSpPr>
          <p:nvPr>
            <p:ph idx="1"/>
          </p:nvPr>
        </p:nvSpPr>
        <p:spPr>
          <a:xfrm>
            <a:off x="192001" y="2590800"/>
            <a:ext cx="11804822" cy="1676402"/>
          </a:xfrm>
        </p:spPr>
        <p:txBody>
          <a:bodyPr anchor="ctr">
            <a:normAutofit/>
          </a:bodyPr>
          <a:lstStyle/>
          <a:p>
            <a:pPr marL="0" indent="0" algn="ctr">
              <a:lnSpc>
                <a:spcPct val="110000"/>
              </a:lnSpc>
              <a:buNone/>
            </a:pPr>
            <a:r>
              <a:rPr lang="en-GB" dirty="0"/>
              <a:t>Inheritance / Template Method pattern</a:t>
            </a:r>
          </a:p>
        </p:txBody>
      </p:sp>
      <p:sp>
        <p:nvSpPr>
          <p:cNvPr id="428034" name="Rectangle 2"/>
          <p:cNvSpPr>
            <a:spLocks noGrp="1" noChangeArrowheads="1"/>
          </p:cNvSpPr>
          <p:nvPr>
            <p:ph type="title"/>
          </p:nvPr>
        </p:nvSpPr>
        <p:spPr/>
        <p:txBody>
          <a:bodyPr/>
          <a:lstStyle/>
          <a:p>
            <a:r>
              <a:rPr lang="en-GB" dirty="0"/>
              <a:t>Open/Closed Principle – How?</a:t>
            </a:r>
            <a:endParaRPr lang="bg-BG" dirty="0"/>
          </a:p>
        </p:txBody>
      </p:sp>
      <p:pic>
        <p:nvPicPr>
          <p:cNvPr id="5" name="Picture 4"/>
          <p:cNvPicPr>
            <a:picLocks noChangeAspect="1"/>
          </p:cNvPicPr>
          <p:nvPr/>
        </p:nvPicPr>
        <p:blipFill>
          <a:blip r:embed="rId3" cstate="print"/>
          <a:stretch>
            <a:fillRect/>
          </a:stretch>
        </p:blipFill>
        <p:spPr>
          <a:xfrm>
            <a:off x="9848232" y="4876800"/>
            <a:ext cx="1718180" cy="1489733"/>
          </a:xfrm>
          <a:prstGeom prst="rect">
            <a:avLst/>
          </a:prstGeom>
        </p:spPr>
      </p:pic>
    </p:spTree>
    <p:extLst>
      <p:ext uri="{BB962C8B-B14F-4D97-AF65-F5344CB8AC3E}">
        <p14:creationId xmlns:p14="http://schemas.microsoft.com/office/powerpoint/2010/main" val="357807673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428035" name="Rectangle 3"/>
          <p:cNvSpPr>
            <a:spLocks noGrp="1" noChangeArrowheads="1"/>
          </p:cNvSpPr>
          <p:nvPr>
            <p:ph idx="1"/>
          </p:nvPr>
        </p:nvSpPr>
        <p:spPr>
          <a:xfrm>
            <a:off x="192001" y="2590800"/>
            <a:ext cx="11804822" cy="1676402"/>
          </a:xfrm>
        </p:spPr>
        <p:txBody>
          <a:bodyPr anchor="ctr">
            <a:normAutofit/>
          </a:bodyPr>
          <a:lstStyle/>
          <a:p>
            <a:pPr marL="0" indent="0" algn="ctr">
              <a:lnSpc>
                <a:spcPct val="110000"/>
              </a:lnSpc>
              <a:buNone/>
            </a:pPr>
            <a:r>
              <a:rPr lang="en-GB" dirty="0"/>
              <a:t>Composition / Strategy patterns</a:t>
            </a:r>
          </a:p>
        </p:txBody>
      </p:sp>
      <p:sp>
        <p:nvSpPr>
          <p:cNvPr id="428034" name="Rectangle 2"/>
          <p:cNvSpPr>
            <a:spLocks noGrp="1" noChangeArrowheads="1"/>
          </p:cNvSpPr>
          <p:nvPr>
            <p:ph type="title"/>
          </p:nvPr>
        </p:nvSpPr>
        <p:spPr/>
        <p:txBody>
          <a:bodyPr/>
          <a:lstStyle/>
          <a:p>
            <a:r>
              <a:rPr lang="en-GB" dirty="0"/>
              <a:t>Open/Closed Principle – How? (2)</a:t>
            </a:r>
            <a:endParaRPr lang="bg-BG" dirty="0"/>
          </a:p>
        </p:txBody>
      </p:sp>
      <p:pic>
        <p:nvPicPr>
          <p:cNvPr id="5" name="Picture 4"/>
          <p:cNvPicPr>
            <a:picLocks noChangeAspect="1"/>
          </p:cNvPicPr>
          <p:nvPr/>
        </p:nvPicPr>
        <p:blipFill>
          <a:blip r:embed="rId3" cstate="print"/>
          <a:stretch>
            <a:fillRect/>
          </a:stretch>
        </p:blipFill>
        <p:spPr>
          <a:xfrm>
            <a:off x="9848232" y="4876800"/>
            <a:ext cx="1718180" cy="1489733"/>
          </a:xfrm>
          <a:prstGeom prst="rect">
            <a:avLst/>
          </a:prstGeom>
        </p:spPr>
      </p:pic>
    </p:spTree>
    <p:extLst>
      <p:ext uri="{BB962C8B-B14F-4D97-AF65-F5344CB8AC3E}">
        <p14:creationId xmlns:p14="http://schemas.microsoft.com/office/powerpoint/2010/main" val="33592746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428035" name="Rectangle 3"/>
          <p:cNvSpPr>
            <a:spLocks noGrp="1" noChangeArrowheads="1"/>
          </p:cNvSpPr>
          <p:nvPr>
            <p:ph idx="1"/>
          </p:nvPr>
        </p:nvSpPr>
        <p:spPr>
          <a:xfrm>
            <a:off x="192001" y="2590800"/>
            <a:ext cx="11804822" cy="1676402"/>
          </a:xfrm>
        </p:spPr>
        <p:txBody>
          <a:bodyPr anchor="ctr">
            <a:normAutofit/>
          </a:bodyPr>
          <a:lstStyle/>
          <a:p>
            <a:pPr marL="0" indent="0" algn="ctr">
              <a:lnSpc>
                <a:spcPct val="110000"/>
              </a:lnSpc>
              <a:buNone/>
            </a:pPr>
            <a:r>
              <a:rPr lang="en-GB" dirty="0"/>
              <a:t>OCP adds complexity to design</a:t>
            </a:r>
          </a:p>
        </p:txBody>
      </p:sp>
      <p:sp>
        <p:nvSpPr>
          <p:cNvPr id="428034" name="Rectangle 2"/>
          <p:cNvSpPr>
            <a:spLocks noGrp="1" noChangeArrowheads="1"/>
          </p:cNvSpPr>
          <p:nvPr>
            <p:ph type="title"/>
          </p:nvPr>
        </p:nvSpPr>
        <p:spPr/>
        <p:txBody>
          <a:bodyPr/>
          <a:lstStyle/>
          <a:p>
            <a:r>
              <a:rPr lang="en-GB" dirty="0"/>
              <a:t>Open/Closed Principle</a:t>
            </a:r>
            <a:endParaRPr lang="bg-BG" dirty="0"/>
          </a:p>
        </p:txBody>
      </p:sp>
    </p:spTree>
    <p:extLst>
      <p:ext uri="{BB962C8B-B14F-4D97-AF65-F5344CB8AC3E}">
        <p14:creationId xmlns:p14="http://schemas.microsoft.com/office/powerpoint/2010/main" val="319999174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758610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0"/>
            <a:ext cx="12195969" cy="6858000"/>
          </a:xfrm>
          <a:prstGeom prst="rect">
            <a:avLst/>
          </a:prstGeom>
          <a:blipFill dpi="0" rotWithShape="1">
            <a:blip r:embed="rId3">
              <a:alphaModFix amt="84000"/>
            </a:blip>
            <a:srcRect/>
            <a:stretch>
              <a:fillRect t="-5555" b="-6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25</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err="1">
                <a:ln>
                  <a:solidFill>
                    <a:schemeClr val="bg1"/>
                  </a:solidFill>
                </a:ln>
                <a:effectLst>
                  <a:outerShdw blurRad="50800" dist="38100" algn="tr" rotWithShape="0">
                    <a:prstClr val="black">
                      <a:alpha val="40000"/>
                    </a:prstClr>
                  </a:outerShdw>
                </a:effectLst>
              </a:rPr>
              <a:t>Liskov</a:t>
            </a:r>
            <a:r>
              <a:rPr lang="en-US" sz="7200" b="1" dirty="0">
                <a:ln>
                  <a:solidFill>
                    <a:schemeClr val="bg1"/>
                  </a:solidFill>
                </a:ln>
                <a:effectLst>
                  <a:outerShdw blurRad="50800" dist="38100" algn="tr" rotWithShape="0">
                    <a:prstClr val="black">
                      <a:alpha val="40000"/>
                    </a:prstClr>
                  </a:outerShdw>
                </a:effectLst>
              </a:rPr>
              <a:t> Substitution Principle</a:t>
            </a:r>
            <a:endParaRPr lang="en-GB" sz="7200" b="1" dirty="0">
              <a:ln>
                <a:solidFill>
                  <a:schemeClr val="bg1"/>
                </a:solidFill>
              </a:ln>
            </a:endParaRPr>
          </a:p>
        </p:txBody>
      </p:sp>
    </p:spTree>
    <p:extLst>
      <p:ext uri="{BB962C8B-B14F-4D97-AF65-F5344CB8AC3E}">
        <p14:creationId xmlns:p14="http://schemas.microsoft.com/office/powerpoint/2010/main" val="26890190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428035" name="Rectangle 3"/>
          <p:cNvSpPr>
            <a:spLocks noGrp="1" noChangeArrowheads="1"/>
          </p:cNvSpPr>
          <p:nvPr>
            <p:ph idx="1"/>
          </p:nvPr>
        </p:nvSpPr>
        <p:spPr>
          <a:xfrm>
            <a:off x="192001" y="2590800"/>
            <a:ext cx="11804822" cy="1676402"/>
          </a:xfrm>
        </p:spPr>
        <p:txBody>
          <a:bodyPr anchor="ctr">
            <a:normAutofit/>
          </a:bodyPr>
          <a:lstStyle/>
          <a:p>
            <a:pPr marL="0" indent="0" algn="ctr">
              <a:lnSpc>
                <a:spcPct val="110000"/>
              </a:lnSpc>
              <a:buNone/>
            </a:pPr>
            <a:r>
              <a:rPr lang="en-GB" dirty="0"/>
              <a:t>Objects of a particular type can be replaced by objects of their subtype</a:t>
            </a:r>
          </a:p>
        </p:txBody>
      </p:sp>
      <p:sp>
        <p:nvSpPr>
          <p:cNvPr id="428034" name="Rectangle 2"/>
          <p:cNvSpPr>
            <a:spLocks noGrp="1" noChangeArrowheads="1"/>
          </p:cNvSpPr>
          <p:nvPr>
            <p:ph type="title"/>
          </p:nvPr>
        </p:nvSpPr>
        <p:spPr/>
        <p:txBody>
          <a:bodyPr/>
          <a:lstStyle/>
          <a:p>
            <a:r>
              <a:rPr lang="en-US" dirty="0"/>
              <a:t>Substitutability</a:t>
            </a:r>
            <a:endParaRPr lang="bg-BG" dirty="0"/>
          </a:p>
        </p:txBody>
      </p:sp>
    </p:spTree>
    <p:extLst>
      <p:ext uri="{BB962C8B-B14F-4D97-AF65-F5344CB8AC3E}">
        <p14:creationId xmlns:p14="http://schemas.microsoft.com/office/powerpoint/2010/main" val="363741621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428035" name="Rectangle 3"/>
          <p:cNvSpPr>
            <a:spLocks noGrp="1" noChangeArrowheads="1"/>
          </p:cNvSpPr>
          <p:nvPr>
            <p:ph idx="1"/>
          </p:nvPr>
        </p:nvSpPr>
        <p:spPr>
          <a:xfrm>
            <a:off x="192001" y="2667000"/>
            <a:ext cx="11804822" cy="1524002"/>
          </a:xfrm>
        </p:spPr>
        <p:txBody>
          <a:bodyPr anchor="ctr">
            <a:normAutofit/>
          </a:bodyPr>
          <a:lstStyle/>
          <a:p>
            <a:pPr marL="0" indent="0" algn="ctr">
              <a:lnSpc>
                <a:spcPct val="110000"/>
              </a:lnSpc>
              <a:buNone/>
            </a:pPr>
            <a:r>
              <a:rPr lang="en-GB" dirty="0"/>
              <a:t>Subclasses must be usable through the base class interface without the need for the user to know the difference</a:t>
            </a:r>
          </a:p>
        </p:txBody>
      </p:sp>
      <p:sp>
        <p:nvSpPr>
          <p:cNvPr id="428034" name="Rectangle 2"/>
          <p:cNvSpPr>
            <a:spLocks noGrp="1" noChangeArrowheads="1"/>
          </p:cNvSpPr>
          <p:nvPr>
            <p:ph type="title"/>
          </p:nvPr>
        </p:nvSpPr>
        <p:spPr/>
        <p:txBody>
          <a:bodyPr/>
          <a:lstStyle/>
          <a:p>
            <a:r>
              <a:rPr lang="en-US" dirty="0"/>
              <a:t>LSP – </a:t>
            </a:r>
            <a:r>
              <a:rPr lang="en-US" noProof="1"/>
              <a:t>Liskov</a:t>
            </a:r>
            <a:r>
              <a:rPr lang="en-US" dirty="0"/>
              <a:t> Substitution</a:t>
            </a:r>
            <a:r>
              <a:rPr lang="bg-BG" dirty="0"/>
              <a:t> </a:t>
            </a:r>
            <a:r>
              <a:rPr lang="en-US" dirty="0"/>
              <a:t>Principle</a:t>
            </a:r>
            <a:endParaRPr lang="bg-BG" dirty="0"/>
          </a:p>
        </p:txBody>
      </p:sp>
    </p:spTree>
    <p:extLst>
      <p:ext uri="{BB962C8B-B14F-4D97-AF65-F5344CB8AC3E}">
        <p14:creationId xmlns:p14="http://schemas.microsoft.com/office/powerpoint/2010/main" val="236445694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28</a:t>
            </a:fld>
            <a:endParaRPr lang="en-US" dirty="0"/>
          </a:p>
        </p:txBody>
      </p:sp>
      <p:sp>
        <p:nvSpPr>
          <p:cNvPr id="428035" name="Rectangle 3"/>
          <p:cNvSpPr>
            <a:spLocks noGrp="1" noChangeArrowheads="1"/>
          </p:cNvSpPr>
          <p:nvPr>
            <p:ph idx="1"/>
          </p:nvPr>
        </p:nvSpPr>
        <p:spPr>
          <a:xfrm>
            <a:off x="192001" y="2667000"/>
            <a:ext cx="11804822" cy="1524002"/>
          </a:xfrm>
        </p:spPr>
        <p:txBody>
          <a:bodyPr anchor="ctr">
            <a:normAutofit/>
          </a:bodyPr>
          <a:lstStyle/>
          <a:p>
            <a:pPr marL="0" indent="0" algn="ctr">
              <a:lnSpc>
                <a:spcPct val="110000"/>
              </a:lnSpc>
              <a:buNone/>
            </a:pPr>
            <a:r>
              <a:rPr lang="en-GB" dirty="0"/>
              <a:t>IS-A relationship</a:t>
            </a:r>
          </a:p>
        </p:txBody>
      </p:sp>
      <p:sp>
        <p:nvSpPr>
          <p:cNvPr id="428034" name="Rectangle 2"/>
          <p:cNvSpPr>
            <a:spLocks noGrp="1" noChangeArrowheads="1"/>
          </p:cNvSpPr>
          <p:nvPr>
            <p:ph type="title"/>
          </p:nvPr>
        </p:nvSpPr>
        <p:spPr/>
        <p:txBody>
          <a:bodyPr/>
          <a:lstStyle/>
          <a:p>
            <a:r>
              <a:rPr lang="en-GB" dirty="0"/>
              <a:t>OOP Inheritance</a:t>
            </a:r>
            <a:endParaRPr lang="bg-BG" dirty="0"/>
          </a:p>
        </p:txBody>
      </p:sp>
    </p:spTree>
    <p:extLst>
      <p:ext uri="{BB962C8B-B14F-4D97-AF65-F5344CB8AC3E}">
        <p14:creationId xmlns:p14="http://schemas.microsoft.com/office/powerpoint/2010/main" val="18989367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29</a:t>
            </a:fld>
            <a:endParaRPr lang="en-US" dirty="0"/>
          </a:p>
        </p:txBody>
      </p:sp>
      <p:sp>
        <p:nvSpPr>
          <p:cNvPr id="428035" name="Rectangle 3"/>
          <p:cNvSpPr>
            <a:spLocks noGrp="1" noChangeArrowheads="1"/>
          </p:cNvSpPr>
          <p:nvPr>
            <p:ph idx="1"/>
          </p:nvPr>
        </p:nvSpPr>
        <p:spPr>
          <a:xfrm>
            <a:off x="192001" y="2667000"/>
            <a:ext cx="11804822" cy="1524002"/>
          </a:xfrm>
        </p:spPr>
        <p:txBody>
          <a:bodyPr anchor="ctr">
            <a:normAutofit/>
          </a:bodyPr>
          <a:lstStyle/>
          <a:p>
            <a:pPr marL="0" indent="0" algn="ctr">
              <a:lnSpc>
                <a:spcPct val="110000"/>
              </a:lnSpc>
              <a:buNone/>
            </a:pPr>
            <a:r>
              <a:rPr lang="en-GB" dirty="0"/>
              <a:t>IS-SUBSTITUTABLE-FOR</a:t>
            </a:r>
          </a:p>
        </p:txBody>
      </p:sp>
      <p:sp>
        <p:nvSpPr>
          <p:cNvPr id="428034" name="Rectangle 2"/>
          <p:cNvSpPr>
            <a:spLocks noGrp="1" noChangeArrowheads="1"/>
          </p:cNvSpPr>
          <p:nvPr>
            <p:ph type="title"/>
          </p:nvPr>
        </p:nvSpPr>
        <p:spPr/>
        <p:txBody>
          <a:bodyPr/>
          <a:lstStyle/>
          <a:p>
            <a:r>
              <a:rPr lang="en-GB" dirty="0" err="1"/>
              <a:t>Liskov</a:t>
            </a:r>
            <a:r>
              <a:rPr lang="en-GB" dirty="0"/>
              <a:t> Substitution inheritance</a:t>
            </a:r>
          </a:p>
        </p:txBody>
      </p:sp>
    </p:spTree>
    <p:extLst>
      <p:ext uri="{BB962C8B-B14F-4D97-AF65-F5344CB8AC3E}">
        <p14:creationId xmlns:p14="http://schemas.microsoft.com/office/powerpoint/2010/main" val="5224891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#9474</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510610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5969"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30</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LSP – Violations</a:t>
            </a:r>
            <a:endParaRPr lang="en-GB" sz="8000" b="1" dirty="0">
              <a:ln>
                <a:solidFill>
                  <a:schemeClr val="bg1"/>
                </a:solidFill>
              </a:ln>
            </a:endParaRPr>
          </a:p>
        </p:txBody>
      </p:sp>
    </p:spTree>
    <p:extLst>
      <p:ext uri="{BB962C8B-B14F-4D97-AF65-F5344CB8AC3E}">
        <p14:creationId xmlns:p14="http://schemas.microsoft.com/office/powerpoint/2010/main" val="125571327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31</a:t>
            </a:fld>
            <a:endParaRPr lang="en-US" dirty="0"/>
          </a:p>
        </p:txBody>
      </p:sp>
      <p:sp>
        <p:nvSpPr>
          <p:cNvPr id="428035" name="Rectangle 3"/>
          <p:cNvSpPr>
            <a:spLocks noGrp="1" noChangeArrowheads="1"/>
          </p:cNvSpPr>
          <p:nvPr>
            <p:ph idx="1"/>
          </p:nvPr>
        </p:nvSpPr>
        <p:spPr>
          <a:xfrm>
            <a:off x="192001" y="2667000"/>
            <a:ext cx="11804822" cy="1524002"/>
          </a:xfrm>
        </p:spPr>
        <p:txBody>
          <a:bodyPr anchor="ctr">
            <a:normAutofit/>
          </a:bodyPr>
          <a:lstStyle/>
          <a:p>
            <a:pPr marL="0" indent="0" algn="ctr">
              <a:lnSpc>
                <a:spcPct val="110000"/>
              </a:lnSpc>
              <a:buNone/>
            </a:pPr>
            <a:r>
              <a:rPr lang="en-GB" dirty="0"/>
              <a:t>Type Checking</a:t>
            </a:r>
          </a:p>
        </p:txBody>
      </p:sp>
      <p:sp>
        <p:nvSpPr>
          <p:cNvPr id="428034" name="Rectangle 2"/>
          <p:cNvSpPr>
            <a:spLocks noGrp="1" noChangeArrowheads="1"/>
          </p:cNvSpPr>
          <p:nvPr>
            <p:ph type="title"/>
          </p:nvPr>
        </p:nvSpPr>
        <p:spPr/>
        <p:txBody>
          <a:bodyPr/>
          <a:lstStyle/>
          <a:p>
            <a:r>
              <a:rPr lang="en-GB" dirty="0"/>
              <a:t>LSP: Violations</a:t>
            </a:r>
          </a:p>
        </p:txBody>
      </p:sp>
    </p:spTree>
    <p:extLst>
      <p:ext uri="{BB962C8B-B14F-4D97-AF65-F5344CB8AC3E}">
        <p14:creationId xmlns:p14="http://schemas.microsoft.com/office/powerpoint/2010/main" val="302642474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43665" y="1219200"/>
            <a:ext cx="11101494" cy="496933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public class </a:t>
            </a:r>
            <a:r>
              <a:rPr lang="en-US" altLang="en-US" dirty="0">
                <a:solidFill>
                  <a:srgbClr val="2C8C8C"/>
                </a:solidFill>
                <a:latin typeface="Courier New" panose="02070309020205020404" pitchFamily="49" charset="0"/>
                <a:cs typeface="Courier New" panose="02070309020205020404" pitchFamily="49" charset="0"/>
              </a:rPr>
              <a:t>Shape </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void </a:t>
            </a:r>
            <a:r>
              <a:rPr lang="en-US" altLang="en-US" dirty="0">
                <a:solidFill>
                  <a:srgbClr val="000000"/>
                </a:solidFill>
                <a:latin typeface="Courier New" panose="02070309020205020404" pitchFamily="49" charset="0"/>
                <a:cs typeface="Courier New" panose="02070309020205020404" pitchFamily="49" charset="0"/>
              </a:rPr>
              <a:t>draw()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if </a:t>
            </a:r>
            <a:r>
              <a:rPr lang="en-US" altLang="en-US" dirty="0">
                <a:solidFill>
                  <a:srgbClr val="000000"/>
                </a:solidFill>
                <a:latin typeface="Courier New" panose="02070309020205020404" pitchFamily="49" charset="0"/>
                <a:cs typeface="Courier New" panose="02070309020205020404" pitchFamily="49" charset="0"/>
              </a:rPr>
              <a:t>(</a:t>
            </a:r>
            <a:r>
              <a:rPr lang="en-US" altLang="en-US" b="1" dirty="0">
                <a:solidFill>
                  <a:srgbClr val="000080"/>
                </a:solidFill>
                <a:latin typeface="Courier New" panose="02070309020205020404" pitchFamily="49" charset="0"/>
                <a:cs typeface="Courier New" panose="02070309020205020404" pitchFamily="49" charset="0"/>
              </a:rPr>
              <a:t>this </a:t>
            </a:r>
            <a:r>
              <a:rPr lang="en-US" altLang="en-US" b="1" dirty="0" err="1">
                <a:solidFill>
                  <a:srgbClr val="000080"/>
                </a:solidFill>
                <a:latin typeface="Courier New" panose="02070309020205020404" pitchFamily="49" charset="0"/>
                <a:cs typeface="Courier New" panose="02070309020205020404" pitchFamily="49" charset="0"/>
              </a:rPr>
              <a:t>instanceof</a:t>
            </a:r>
            <a:r>
              <a:rPr lang="en-US" altLang="en-US" b="1" dirty="0">
                <a:solidFill>
                  <a:srgbClr val="000080"/>
                </a:solidFill>
                <a:latin typeface="Courier New" panose="02070309020205020404" pitchFamily="49" charset="0"/>
                <a:cs typeface="Courier New" panose="02070309020205020404" pitchFamily="49" charset="0"/>
              </a:rPr>
              <a:t> </a:t>
            </a:r>
            <a:r>
              <a:rPr lang="en-US" altLang="en-US" dirty="0">
                <a:solidFill>
                  <a:srgbClr val="2C8C8C"/>
                </a:solidFill>
                <a:latin typeface="Courier New" panose="02070309020205020404" pitchFamily="49" charset="0"/>
                <a:cs typeface="Courier New" panose="02070309020205020404" pitchFamily="49" charset="0"/>
              </a:rPr>
              <a:t>Circle</a:t>
            </a: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err="1">
                <a:solidFill>
                  <a:srgbClr val="000080"/>
                </a:solidFill>
                <a:latin typeface="Courier New" panose="02070309020205020404" pitchFamily="49" charset="0"/>
                <a:cs typeface="Courier New" panose="02070309020205020404" pitchFamily="49" charset="0"/>
              </a:rPr>
              <a:t>this</a:t>
            </a:r>
            <a:r>
              <a:rPr lang="en-US" altLang="en-US" dirty="0" err="1">
                <a:solidFill>
                  <a:srgbClr val="000000"/>
                </a:solidFill>
                <a:latin typeface="Courier New" panose="02070309020205020404" pitchFamily="49" charset="0"/>
                <a:cs typeface="Courier New" panose="02070309020205020404" pitchFamily="49" charset="0"/>
              </a:rPr>
              <a:t>.drawAsCircle</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 </a:t>
            </a:r>
            <a:r>
              <a:rPr lang="en-US" altLang="en-US" b="1" dirty="0">
                <a:solidFill>
                  <a:srgbClr val="000080"/>
                </a:solidFill>
                <a:latin typeface="Courier New" panose="02070309020205020404" pitchFamily="49" charset="0"/>
                <a:cs typeface="Courier New" panose="02070309020205020404" pitchFamily="49" charset="0"/>
              </a:rPr>
              <a:t>else if </a:t>
            </a:r>
            <a:r>
              <a:rPr lang="en-US" altLang="en-US" dirty="0">
                <a:solidFill>
                  <a:srgbClr val="000000"/>
                </a:solidFill>
                <a:latin typeface="Courier New" panose="02070309020205020404" pitchFamily="49" charset="0"/>
                <a:cs typeface="Courier New" panose="02070309020205020404" pitchFamily="49" charset="0"/>
              </a:rPr>
              <a:t>(</a:t>
            </a:r>
            <a:r>
              <a:rPr lang="en-US" altLang="en-US" b="1" dirty="0">
                <a:solidFill>
                  <a:srgbClr val="000080"/>
                </a:solidFill>
                <a:latin typeface="Courier New" panose="02070309020205020404" pitchFamily="49" charset="0"/>
                <a:cs typeface="Courier New" panose="02070309020205020404" pitchFamily="49" charset="0"/>
              </a:rPr>
              <a:t>this </a:t>
            </a:r>
            <a:r>
              <a:rPr lang="en-US" altLang="en-US" b="1" dirty="0" err="1">
                <a:solidFill>
                  <a:srgbClr val="000080"/>
                </a:solidFill>
                <a:latin typeface="Courier New" panose="02070309020205020404" pitchFamily="49" charset="0"/>
                <a:cs typeface="Courier New" panose="02070309020205020404" pitchFamily="49" charset="0"/>
              </a:rPr>
              <a:t>instanceof</a:t>
            </a:r>
            <a:r>
              <a:rPr lang="en-US" altLang="en-US" b="1" dirty="0">
                <a:solidFill>
                  <a:srgbClr val="000080"/>
                </a:solidFill>
                <a:latin typeface="Courier New" panose="02070309020205020404" pitchFamily="49" charset="0"/>
                <a:cs typeface="Courier New" panose="02070309020205020404" pitchFamily="49" charset="0"/>
              </a:rPr>
              <a:t> </a:t>
            </a:r>
            <a:r>
              <a:rPr lang="en-US" altLang="en-US" dirty="0">
                <a:solidFill>
                  <a:srgbClr val="2C8C8C"/>
                </a:solidFill>
                <a:latin typeface="Courier New" panose="02070309020205020404" pitchFamily="49" charset="0"/>
                <a:cs typeface="Courier New" panose="02070309020205020404" pitchFamily="49" charset="0"/>
              </a:rPr>
              <a:t>Triangle</a:t>
            </a: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err="1">
                <a:solidFill>
                  <a:srgbClr val="000080"/>
                </a:solidFill>
                <a:latin typeface="Courier New" panose="02070309020205020404" pitchFamily="49" charset="0"/>
                <a:cs typeface="Courier New" panose="02070309020205020404" pitchFamily="49" charset="0"/>
              </a:rPr>
              <a:t>this</a:t>
            </a:r>
            <a:r>
              <a:rPr lang="en-US" altLang="en-US" dirty="0" err="1">
                <a:solidFill>
                  <a:srgbClr val="000000"/>
                </a:solidFill>
                <a:latin typeface="Courier New" panose="02070309020205020404" pitchFamily="49" charset="0"/>
                <a:cs typeface="Courier New" panose="02070309020205020404" pitchFamily="49" charset="0"/>
              </a:rPr>
              <a:t>.drawAsTriangle</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 void </a:t>
            </a:r>
            <a:r>
              <a:rPr lang="en-US" altLang="en-US" dirty="0" err="1">
                <a:solidFill>
                  <a:srgbClr val="000000"/>
                </a:solidFill>
                <a:latin typeface="Courier New" panose="02070309020205020404" pitchFamily="49" charset="0"/>
                <a:cs typeface="Courier New" panose="02070309020205020404" pitchFamily="49" charset="0"/>
              </a:rPr>
              <a:t>drawAsTriangle</a:t>
            </a: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void </a:t>
            </a:r>
            <a:r>
              <a:rPr lang="en-US" altLang="en-US" dirty="0" err="1">
                <a:solidFill>
                  <a:srgbClr val="000000"/>
                </a:solidFill>
                <a:latin typeface="Courier New" panose="02070309020205020404" pitchFamily="49" charset="0"/>
                <a:cs typeface="Courier New" panose="02070309020205020404" pitchFamily="49" charset="0"/>
              </a:rPr>
              <a:t>drawAsCircle</a:t>
            </a: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a:t>
            </a:r>
            <a:endParaRPr lang="en-US" altLang="en-US" sz="4800" dirty="0">
              <a:solidFill>
                <a:schemeClr val="tx1"/>
              </a:solidFill>
              <a:latin typeface="Arial" panose="020B0604020202020204" pitchFamily="34" charset="0"/>
            </a:endParaRPr>
          </a:p>
        </p:txBody>
      </p:sp>
      <p:pic>
        <p:nvPicPr>
          <p:cNvPr id="12" name="Picture 11" descr="approve, block, cancel, delete, reject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12141" y="1447800"/>
            <a:ext cx="990601" cy="913771"/>
          </a:xfrm>
          <a:prstGeom prst="rect">
            <a:avLst/>
          </a:prstGeom>
          <a:noFill/>
          <a:effectLst>
            <a:outerShdw blurRad="101600" sx="102000" sy="102000" algn="ctr" rotWithShape="0">
              <a:srgbClr val="FF3300">
                <a:alpha val="69804"/>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2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428035" name="Rectangle 3"/>
          <p:cNvSpPr>
            <a:spLocks noGrp="1" noChangeArrowheads="1"/>
          </p:cNvSpPr>
          <p:nvPr>
            <p:ph idx="1"/>
          </p:nvPr>
        </p:nvSpPr>
        <p:spPr>
          <a:xfrm>
            <a:off x="192001" y="2667000"/>
            <a:ext cx="11804822" cy="1524002"/>
          </a:xfrm>
        </p:spPr>
        <p:txBody>
          <a:bodyPr anchor="ctr">
            <a:normAutofit/>
          </a:bodyPr>
          <a:lstStyle/>
          <a:p>
            <a:pPr marL="0" indent="0" algn="ctr">
              <a:lnSpc>
                <a:spcPct val="110000"/>
              </a:lnSpc>
              <a:buNone/>
            </a:pPr>
            <a:r>
              <a:rPr lang="en-GB" dirty="0"/>
              <a:t>Overridden methods say "I am not implemented"</a:t>
            </a:r>
          </a:p>
        </p:txBody>
      </p:sp>
      <p:sp>
        <p:nvSpPr>
          <p:cNvPr id="428034" name="Rectangle 2"/>
          <p:cNvSpPr>
            <a:spLocks noGrp="1" noChangeArrowheads="1"/>
          </p:cNvSpPr>
          <p:nvPr>
            <p:ph type="title"/>
          </p:nvPr>
        </p:nvSpPr>
        <p:spPr/>
        <p:txBody>
          <a:bodyPr/>
          <a:lstStyle/>
          <a:p>
            <a:r>
              <a:rPr lang="en-GB" dirty="0"/>
              <a:t>LSP: Violations (2)</a:t>
            </a:r>
          </a:p>
        </p:txBody>
      </p:sp>
    </p:spTree>
    <p:extLst>
      <p:ext uri="{BB962C8B-B14F-4D97-AF65-F5344CB8AC3E}">
        <p14:creationId xmlns:p14="http://schemas.microsoft.com/office/powerpoint/2010/main" val="214834642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43665" y="1752600"/>
            <a:ext cx="11101494" cy="390253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public class </a:t>
            </a:r>
            <a:r>
              <a:rPr lang="en-US" altLang="en-US" dirty="0">
                <a:solidFill>
                  <a:srgbClr val="2C8C8C"/>
                </a:solidFill>
                <a:latin typeface="Courier New" panose="02070309020205020404" pitchFamily="49" charset="0"/>
                <a:cs typeface="Courier New" panose="02070309020205020404" pitchFamily="49" charset="0"/>
              </a:rPr>
              <a:t>Triangle </a:t>
            </a:r>
            <a:r>
              <a:rPr lang="en-US" altLang="en-US" b="1" dirty="0">
                <a:solidFill>
                  <a:srgbClr val="000080"/>
                </a:solidFill>
                <a:latin typeface="Courier New" panose="02070309020205020404" pitchFamily="49" charset="0"/>
                <a:cs typeface="Courier New" panose="02070309020205020404" pitchFamily="49" charset="0"/>
              </a:rPr>
              <a:t>extends </a:t>
            </a:r>
            <a:r>
              <a:rPr lang="en-US" altLang="en-US" dirty="0">
                <a:solidFill>
                  <a:srgbClr val="2C8C8C"/>
                </a:solidFill>
                <a:latin typeface="Courier New" panose="02070309020205020404" pitchFamily="49" charset="0"/>
                <a:cs typeface="Courier New" panose="02070309020205020404" pitchFamily="49" charset="0"/>
              </a:rPr>
              <a:t>Shape </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private void </a:t>
            </a:r>
            <a:r>
              <a:rPr lang="en-US" altLang="en-US" dirty="0" err="1">
                <a:solidFill>
                  <a:srgbClr val="000000"/>
                </a:solidFill>
                <a:latin typeface="Courier New" panose="02070309020205020404" pitchFamily="49" charset="0"/>
                <a:cs typeface="Courier New" panose="02070309020205020404" pitchFamily="49" charset="0"/>
              </a:rPr>
              <a:t>drawAsTriangle</a:t>
            </a: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i="1" dirty="0">
                <a:solidFill>
                  <a:srgbClr val="008200"/>
                </a:solidFill>
                <a:latin typeface="Courier New" panose="02070309020205020404" pitchFamily="49" charset="0"/>
                <a:cs typeface="Courier New" panose="02070309020205020404" pitchFamily="49" charset="0"/>
              </a:rPr>
              <a:t>// implementation</a:t>
            </a:r>
            <a:br>
              <a:rPr lang="en-US" altLang="en-US" i="1" dirty="0">
                <a:solidFill>
                  <a:srgbClr val="008200"/>
                </a:solidFill>
                <a:latin typeface="Courier New" panose="02070309020205020404" pitchFamily="49" charset="0"/>
                <a:cs typeface="Courier New" panose="02070309020205020404" pitchFamily="49" charset="0"/>
              </a:rPr>
            </a:br>
            <a:r>
              <a:rPr lang="en-US" altLang="en-US" i="1" dirty="0">
                <a:solidFill>
                  <a:srgbClr val="008200"/>
                </a:solidFill>
                <a:latin typeface="Courier New" panose="02070309020205020404" pitchFamily="49" charset="0"/>
                <a:cs typeface="Courier New" panose="02070309020205020404" pitchFamily="49" charset="0"/>
              </a:rPr>
              <a:t>    </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private void </a:t>
            </a:r>
            <a:r>
              <a:rPr lang="en-US" altLang="en-US" dirty="0" err="1">
                <a:solidFill>
                  <a:srgbClr val="000000"/>
                </a:solidFill>
                <a:latin typeface="Courier New" panose="02070309020205020404" pitchFamily="49" charset="0"/>
                <a:cs typeface="Courier New" panose="02070309020205020404" pitchFamily="49" charset="0"/>
              </a:rPr>
              <a:t>drawAsCircle</a:t>
            </a: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throw new </a:t>
            </a:r>
            <a:r>
              <a:rPr lang="en-US" altLang="en-US" dirty="0" err="1">
                <a:solidFill>
                  <a:srgbClr val="2C8C8C"/>
                </a:solidFill>
                <a:latin typeface="Courier New" panose="02070309020205020404" pitchFamily="49" charset="0"/>
                <a:cs typeface="Courier New" panose="02070309020205020404" pitchFamily="49" charset="0"/>
              </a:rPr>
              <a:t>NotImplementedException</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a:t>
            </a:r>
            <a:endParaRPr lang="en-US" altLang="en-US" sz="4800" dirty="0">
              <a:solidFill>
                <a:schemeClr val="tx1"/>
              </a:solidFill>
              <a:latin typeface="Arial" panose="020B0604020202020204" pitchFamily="34" charset="0"/>
            </a:endParaRPr>
          </a:p>
        </p:txBody>
      </p:sp>
      <p:pic>
        <p:nvPicPr>
          <p:cNvPr id="12" name="Picture 11" descr="approve, block, cancel, delete, reject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12141" y="1981200"/>
            <a:ext cx="990601" cy="913771"/>
          </a:xfrm>
          <a:prstGeom prst="rect">
            <a:avLst/>
          </a:prstGeom>
          <a:noFill/>
          <a:effectLst>
            <a:outerShdw blurRad="101600" sx="102000" sy="102000" algn="ctr" rotWithShape="0">
              <a:srgbClr val="FF3300">
                <a:alpha val="69804"/>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293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428035" name="Rectangle 3"/>
          <p:cNvSpPr>
            <a:spLocks noGrp="1" noChangeArrowheads="1"/>
          </p:cNvSpPr>
          <p:nvPr>
            <p:ph idx="1"/>
          </p:nvPr>
        </p:nvSpPr>
        <p:spPr>
          <a:xfrm>
            <a:off x="192001" y="2667000"/>
            <a:ext cx="11804822" cy="1524002"/>
          </a:xfrm>
        </p:spPr>
        <p:txBody>
          <a:bodyPr anchor="ctr">
            <a:normAutofit/>
          </a:bodyPr>
          <a:lstStyle/>
          <a:p>
            <a:pPr marL="0" indent="0" algn="ctr">
              <a:lnSpc>
                <a:spcPct val="110000"/>
              </a:lnSpc>
              <a:buNone/>
            </a:pPr>
            <a:r>
              <a:rPr lang="en-GB" dirty="0"/>
              <a:t>Base class depends on its subtypes</a:t>
            </a:r>
          </a:p>
        </p:txBody>
      </p:sp>
      <p:sp>
        <p:nvSpPr>
          <p:cNvPr id="428034" name="Rectangle 2"/>
          <p:cNvSpPr>
            <a:spLocks noGrp="1" noChangeArrowheads="1"/>
          </p:cNvSpPr>
          <p:nvPr>
            <p:ph type="title"/>
          </p:nvPr>
        </p:nvSpPr>
        <p:spPr/>
        <p:txBody>
          <a:bodyPr/>
          <a:lstStyle/>
          <a:p>
            <a:r>
              <a:rPr lang="en-GB" dirty="0"/>
              <a:t>LSP: Violations (3)</a:t>
            </a:r>
          </a:p>
        </p:txBody>
      </p:sp>
    </p:spTree>
    <p:extLst>
      <p:ext uri="{BB962C8B-B14F-4D97-AF65-F5344CB8AC3E}">
        <p14:creationId xmlns:p14="http://schemas.microsoft.com/office/powerpoint/2010/main" val="352108293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36</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43665" y="1219200"/>
            <a:ext cx="11101494" cy="496933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public static void </a:t>
            </a:r>
            <a:r>
              <a:rPr lang="en-US" altLang="en-US" dirty="0" err="1">
                <a:solidFill>
                  <a:srgbClr val="000000"/>
                </a:solidFill>
                <a:latin typeface="Courier New" panose="02070309020205020404" pitchFamily="49" charset="0"/>
                <a:cs typeface="Courier New" panose="02070309020205020404" pitchFamily="49" charset="0"/>
              </a:rPr>
              <a:t>drawShape</a:t>
            </a:r>
            <a:r>
              <a:rPr lang="en-US" altLang="en-US" dirty="0">
                <a:solidFill>
                  <a:srgbClr val="000000"/>
                </a:solidFill>
                <a:latin typeface="Courier New" panose="02070309020205020404" pitchFamily="49" charset="0"/>
                <a:cs typeface="Courier New" panose="02070309020205020404" pitchFamily="49" charset="0"/>
              </a:rPr>
              <a:t>(</a:t>
            </a:r>
            <a:r>
              <a:rPr lang="en-US" altLang="en-US" dirty="0">
                <a:solidFill>
                  <a:srgbClr val="2C8C8C"/>
                </a:solidFill>
                <a:latin typeface="Courier New" panose="02070309020205020404" pitchFamily="49" charset="0"/>
                <a:cs typeface="Courier New" panose="02070309020205020404" pitchFamily="49" charset="0"/>
              </a:rPr>
              <a:t>Shape </a:t>
            </a:r>
            <a:r>
              <a:rPr lang="en-US" altLang="en-US" dirty="0">
                <a:solidFill>
                  <a:srgbClr val="000000"/>
                </a:solidFill>
                <a:latin typeface="Courier New" panose="02070309020205020404" pitchFamily="49" charset="0"/>
                <a:cs typeface="Courier New" panose="02070309020205020404" pitchFamily="49" charset="0"/>
              </a:rPr>
              <a:t>shape)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switch </a:t>
            </a:r>
            <a:r>
              <a:rPr lang="en-US" altLang="en-US" dirty="0">
                <a:solidFill>
                  <a:srgbClr val="000000"/>
                </a:solidFill>
                <a:latin typeface="Courier New" panose="02070309020205020404" pitchFamily="49" charset="0"/>
                <a:cs typeface="Courier New" panose="02070309020205020404" pitchFamily="49" charset="0"/>
              </a:rPr>
              <a:t>(</a:t>
            </a:r>
            <a:r>
              <a:rPr lang="en-US" altLang="en-US" dirty="0" err="1">
                <a:solidFill>
                  <a:srgbClr val="000000"/>
                </a:solidFill>
                <a:latin typeface="Courier New" panose="02070309020205020404" pitchFamily="49" charset="0"/>
                <a:cs typeface="Courier New" panose="02070309020205020404" pitchFamily="49" charset="0"/>
              </a:rPr>
              <a:t>shape.</a:t>
            </a:r>
            <a:r>
              <a:rPr lang="en-US" altLang="en-US" b="1" dirty="0" err="1">
                <a:solidFill>
                  <a:srgbClr val="660E7A"/>
                </a:solidFill>
                <a:latin typeface="Courier New" panose="02070309020205020404" pitchFamily="49" charset="0"/>
                <a:cs typeface="Courier New" panose="02070309020205020404" pitchFamily="49" charset="0"/>
              </a:rPr>
              <a:t>type</a:t>
            </a: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case </a:t>
            </a:r>
            <a:r>
              <a:rPr lang="en-US" altLang="en-US" b="1" i="1" dirty="0">
                <a:solidFill>
                  <a:srgbClr val="660E7A"/>
                </a:solidFill>
                <a:latin typeface="Courier New" panose="02070309020205020404" pitchFamily="49" charset="0"/>
                <a:cs typeface="Courier New" panose="02070309020205020404" pitchFamily="49" charset="0"/>
              </a:rPr>
              <a:t>CIRCLE</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2C8C8C"/>
                </a:solidFill>
                <a:latin typeface="Courier New" panose="02070309020205020404" pitchFamily="49" charset="0"/>
                <a:cs typeface="Courier New" panose="02070309020205020404" pitchFamily="49" charset="0"/>
              </a:rPr>
              <a:t>Circle</a:t>
            </a:r>
            <a:r>
              <a:rPr lang="en-US" altLang="en-US" dirty="0">
                <a:solidFill>
                  <a:srgbClr val="000000"/>
                </a:solidFill>
                <a:latin typeface="Courier New" panose="02070309020205020404" pitchFamily="49" charset="0"/>
                <a:cs typeface="Courier New" panose="02070309020205020404" pitchFamily="49" charset="0"/>
              </a:rPr>
              <a:t>) shape).draw();</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break</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case </a:t>
            </a:r>
            <a:r>
              <a:rPr lang="en-US" altLang="en-US" b="1" i="1" dirty="0">
                <a:solidFill>
                  <a:srgbClr val="660E7A"/>
                </a:solidFill>
                <a:latin typeface="Courier New" panose="02070309020205020404" pitchFamily="49" charset="0"/>
                <a:cs typeface="Courier New" panose="02070309020205020404" pitchFamily="49" charset="0"/>
              </a:rPr>
              <a:t>SQUARE</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2C8C8C"/>
                </a:solidFill>
                <a:latin typeface="Courier New" panose="02070309020205020404" pitchFamily="49" charset="0"/>
                <a:cs typeface="Courier New" panose="02070309020205020404" pitchFamily="49" charset="0"/>
              </a:rPr>
              <a:t>Square</a:t>
            </a:r>
            <a:r>
              <a:rPr lang="en-US" altLang="en-US" dirty="0">
                <a:solidFill>
                  <a:srgbClr val="000000"/>
                </a:solidFill>
                <a:latin typeface="Courier New" panose="02070309020205020404" pitchFamily="49" charset="0"/>
                <a:cs typeface="Courier New" panose="02070309020205020404" pitchFamily="49" charset="0"/>
              </a:rPr>
              <a:t>) shape).draw();</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break</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a:t>
            </a:r>
            <a:endParaRPr lang="en-US" altLang="en-US" sz="3200" dirty="0">
              <a:solidFill>
                <a:schemeClr val="tx1"/>
              </a:solidFill>
              <a:latin typeface="Arial" panose="020B0604020202020204" pitchFamily="34" charset="0"/>
            </a:endParaRPr>
          </a:p>
        </p:txBody>
      </p:sp>
      <p:pic>
        <p:nvPicPr>
          <p:cNvPr id="12" name="Picture 11" descr="approve, block, cancel, delete, reject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12141" y="1447800"/>
            <a:ext cx="990601" cy="913771"/>
          </a:xfrm>
          <a:prstGeom prst="rect">
            <a:avLst/>
          </a:prstGeom>
          <a:noFill/>
          <a:effectLst>
            <a:outerShdw blurRad="101600" sx="102000" sy="102000" algn="ctr" rotWithShape="0">
              <a:srgbClr val="FF3300">
                <a:alpha val="69804"/>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6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44" y="0"/>
            <a:ext cx="12203112" cy="6858000"/>
          </a:xfrm>
          <a:prstGeom prst="rect">
            <a:avLst/>
          </a:prstGeom>
          <a:solidFill>
            <a:schemeClr val="accent1">
              <a:alpha val="65000"/>
            </a:schemeClr>
          </a:solidFill>
        </p:spPr>
      </p:pic>
      <p:sp>
        <p:nvSpPr>
          <p:cNvPr id="3" name="Slide Number Placeholder 2"/>
          <p:cNvSpPr>
            <a:spLocks noGrp="1"/>
          </p:cNvSpPr>
          <p:nvPr>
            <p:ph type="sldNum" sz="quarter" idx="4"/>
          </p:nvPr>
        </p:nvSpPr>
        <p:spPr/>
        <p:txBody>
          <a:bodyPr/>
          <a:lstStyle/>
          <a:p>
            <a:fld id="{C014DD1E-5D91-48A3-AD6D-45FBA980D106}" type="slidenum">
              <a:rPr lang="en-US" smtClean="0"/>
              <a:pPr/>
              <a:t>37</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LSP – Solutions</a:t>
            </a:r>
            <a:endParaRPr lang="en-GB" sz="8000" b="1" dirty="0">
              <a:ln>
                <a:solidFill>
                  <a:schemeClr val="bg1"/>
                </a:solidFill>
              </a:ln>
            </a:endParaRPr>
          </a:p>
        </p:txBody>
      </p:sp>
    </p:spTree>
    <p:extLst>
      <p:ext uri="{BB962C8B-B14F-4D97-AF65-F5344CB8AC3E}">
        <p14:creationId xmlns:p14="http://schemas.microsoft.com/office/powerpoint/2010/main" val="1653951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38</a:t>
            </a:fld>
            <a:endParaRPr lang="en-US" dirty="0"/>
          </a:p>
        </p:txBody>
      </p:sp>
      <p:sp>
        <p:nvSpPr>
          <p:cNvPr id="428035" name="Rectangle 3"/>
          <p:cNvSpPr>
            <a:spLocks noGrp="1" noChangeArrowheads="1"/>
          </p:cNvSpPr>
          <p:nvPr>
            <p:ph idx="1"/>
          </p:nvPr>
        </p:nvSpPr>
        <p:spPr>
          <a:xfrm>
            <a:off x="192001" y="2667000"/>
            <a:ext cx="11804822" cy="1524002"/>
          </a:xfrm>
        </p:spPr>
        <p:txBody>
          <a:bodyPr anchor="ctr">
            <a:normAutofit/>
          </a:bodyPr>
          <a:lstStyle/>
          <a:p>
            <a:pPr marL="0" indent="0" algn="ctr">
              <a:lnSpc>
                <a:spcPct val="110000"/>
              </a:lnSpc>
              <a:buNone/>
            </a:pPr>
            <a:r>
              <a:rPr lang="en-GB" dirty="0"/>
              <a:t>"Tell, Don't Ask"</a:t>
            </a:r>
          </a:p>
        </p:txBody>
      </p:sp>
      <p:sp>
        <p:nvSpPr>
          <p:cNvPr id="428034" name="Rectangle 2"/>
          <p:cNvSpPr>
            <a:spLocks noGrp="1" noChangeArrowheads="1"/>
          </p:cNvSpPr>
          <p:nvPr>
            <p:ph type="title"/>
          </p:nvPr>
        </p:nvSpPr>
        <p:spPr/>
        <p:txBody>
          <a:bodyPr/>
          <a:lstStyle/>
          <a:p>
            <a:r>
              <a:rPr lang="en-GB" dirty="0"/>
              <a:t>LSP: How?</a:t>
            </a:r>
          </a:p>
        </p:txBody>
      </p:sp>
      <p:pic>
        <p:nvPicPr>
          <p:cNvPr id="5" name="Picture 4"/>
          <p:cNvPicPr>
            <a:picLocks noChangeAspect="1"/>
          </p:cNvPicPr>
          <p:nvPr/>
        </p:nvPicPr>
        <p:blipFill>
          <a:blip r:embed="rId3" cstate="print"/>
          <a:stretch>
            <a:fillRect/>
          </a:stretch>
        </p:blipFill>
        <p:spPr>
          <a:xfrm>
            <a:off x="9848232" y="4876800"/>
            <a:ext cx="1718180" cy="1489733"/>
          </a:xfrm>
          <a:prstGeom prst="rect">
            <a:avLst/>
          </a:prstGeom>
        </p:spPr>
      </p:pic>
    </p:spTree>
    <p:extLst>
      <p:ext uri="{BB962C8B-B14F-4D97-AF65-F5344CB8AC3E}">
        <p14:creationId xmlns:p14="http://schemas.microsoft.com/office/powerpoint/2010/main" val="236920582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43665" y="2209800"/>
            <a:ext cx="11101494" cy="298813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4800" b="1" dirty="0">
                <a:solidFill>
                  <a:srgbClr val="000080"/>
                </a:solidFill>
                <a:latin typeface="Courier New" panose="02070309020205020404" pitchFamily="49" charset="0"/>
                <a:cs typeface="Courier New" panose="02070309020205020404" pitchFamily="49" charset="0"/>
              </a:rPr>
              <a:t> public interface </a:t>
            </a:r>
            <a:r>
              <a:rPr lang="en-US" altLang="en-US" sz="4800" b="1" i="1" dirty="0">
                <a:solidFill>
                  <a:srgbClr val="2C8C8C"/>
                </a:solidFill>
                <a:latin typeface="Courier New" panose="02070309020205020404" pitchFamily="49" charset="0"/>
                <a:cs typeface="Courier New" panose="02070309020205020404" pitchFamily="49" charset="0"/>
              </a:rPr>
              <a:t>Shape </a:t>
            </a:r>
            <a:r>
              <a:rPr lang="en-US" altLang="en-US" sz="4800" dirty="0">
                <a:solidFill>
                  <a:srgbClr val="000000"/>
                </a:solidFill>
                <a:latin typeface="Courier New" panose="02070309020205020404" pitchFamily="49" charset="0"/>
                <a:cs typeface="Courier New" panose="02070309020205020404" pitchFamily="49" charset="0"/>
              </a:rPr>
              <a:t>{</a:t>
            </a:r>
            <a:br>
              <a:rPr lang="en-US" altLang="en-US" sz="4800" dirty="0">
                <a:solidFill>
                  <a:srgbClr val="000000"/>
                </a:solidFill>
                <a:latin typeface="Courier New" panose="02070309020205020404" pitchFamily="49" charset="0"/>
                <a:cs typeface="Courier New" panose="02070309020205020404" pitchFamily="49" charset="0"/>
              </a:rPr>
            </a:br>
            <a:r>
              <a:rPr lang="en-US" altLang="en-US" sz="4800" dirty="0">
                <a:solidFill>
                  <a:srgbClr val="000000"/>
                </a:solidFill>
                <a:latin typeface="Courier New" panose="02070309020205020404" pitchFamily="49" charset="0"/>
                <a:cs typeface="Courier New" panose="02070309020205020404" pitchFamily="49" charset="0"/>
              </a:rPr>
              <a:t>    </a:t>
            </a:r>
            <a:r>
              <a:rPr lang="en-US" altLang="en-US" sz="4800" b="1" dirty="0">
                <a:solidFill>
                  <a:srgbClr val="000080"/>
                </a:solidFill>
                <a:latin typeface="Courier New" panose="02070309020205020404" pitchFamily="49" charset="0"/>
                <a:cs typeface="Courier New" panose="02070309020205020404" pitchFamily="49" charset="0"/>
              </a:rPr>
              <a:t>void </a:t>
            </a:r>
            <a:r>
              <a:rPr lang="en-US" altLang="en-US" sz="4800" dirty="0">
                <a:solidFill>
                  <a:srgbClr val="000000"/>
                </a:solidFill>
                <a:latin typeface="Courier New" panose="02070309020205020404" pitchFamily="49" charset="0"/>
                <a:cs typeface="Courier New" panose="02070309020205020404" pitchFamily="49" charset="0"/>
              </a:rPr>
              <a:t>draw();</a:t>
            </a:r>
            <a:br>
              <a:rPr lang="en-US" altLang="en-US" sz="4800" dirty="0">
                <a:solidFill>
                  <a:srgbClr val="000000"/>
                </a:solidFill>
                <a:latin typeface="Courier New" panose="02070309020205020404" pitchFamily="49" charset="0"/>
                <a:cs typeface="Courier New" panose="02070309020205020404" pitchFamily="49" charset="0"/>
              </a:rPr>
            </a:br>
            <a:r>
              <a:rPr lang="en-US" altLang="en-US" sz="4800" dirty="0">
                <a:solidFill>
                  <a:srgbClr val="000000"/>
                </a:solidFill>
                <a:latin typeface="Courier New" panose="02070309020205020404" pitchFamily="49" charset="0"/>
                <a:cs typeface="Courier New" panose="02070309020205020404" pitchFamily="49" charset="0"/>
              </a:rPr>
              <a:t> }</a:t>
            </a:r>
            <a:endParaRPr lang="en-US" altLang="en-US" sz="8800" dirty="0">
              <a:solidFill>
                <a:schemeClr val="tx1"/>
              </a:solidFill>
              <a:latin typeface="Arial" panose="020B0604020202020204" pitchFamily="34" charset="0"/>
            </a:endParaRPr>
          </a:p>
        </p:txBody>
      </p:sp>
      <p:pic>
        <p:nvPicPr>
          <p:cNvPr id="11" name="Picture 2" descr="haken, installed, ok, package, richtig, right, tick, updated ic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319694" y="2427595"/>
            <a:ext cx="1044755" cy="783771"/>
          </a:xfrm>
          <a:prstGeom prst="rect">
            <a:avLst/>
          </a:prstGeom>
          <a:noFill/>
          <a:effectLst>
            <a:outerShdw blurRad="101600" sx="102000" sy="102000" algn="ctr" rotWithShape="0">
              <a:schemeClr val="tx2">
                <a:lumMod val="60000"/>
                <a:lumOff val="40000"/>
                <a:alpha val="7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569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5969"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Extensibility</a:t>
            </a:r>
            <a:endParaRPr lang="en-GB" sz="8000" b="1" dirty="0">
              <a:ln>
                <a:solidFill>
                  <a:schemeClr val="bg1"/>
                </a:solidFill>
              </a:ln>
            </a:endParaRPr>
          </a:p>
        </p:txBody>
      </p:sp>
    </p:spTree>
    <p:extLst>
      <p:ext uri="{BB962C8B-B14F-4D97-AF65-F5344CB8AC3E}">
        <p14:creationId xmlns:p14="http://schemas.microsoft.com/office/powerpoint/2010/main" val="260542260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40</a:t>
            </a:fld>
            <a:endParaRPr lang="en-US" dirty="0"/>
          </a:p>
        </p:txBody>
      </p:sp>
      <p:sp>
        <p:nvSpPr>
          <p:cNvPr id="428035" name="Rectangle 3"/>
          <p:cNvSpPr>
            <a:spLocks noGrp="1" noChangeArrowheads="1"/>
          </p:cNvSpPr>
          <p:nvPr>
            <p:ph idx="1"/>
          </p:nvPr>
        </p:nvSpPr>
        <p:spPr>
          <a:xfrm>
            <a:off x="192001" y="2667000"/>
            <a:ext cx="11804822" cy="1524002"/>
          </a:xfrm>
        </p:spPr>
        <p:txBody>
          <a:bodyPr anchor="ctr">
            <a:normAutofit/>
          </a:bodyPr>
          <a:lstStyle/>
          <a:p>
            <a:pPr marL="0" indent="0" algn="ctr">
              <a:lnSpc>
                <a:spcPct val="110000"/>
              </a:lnSpc>
              <a:buNone/>
            </a:pPr>
            <a:r>
              <a:rPr lang="en-GB" dirty="0"/>
              <a:t>Refactoring to base class</a:t>
            </a:r>
          </a:p>
        </p:txBody>
      </p:sp>
      <p:sp>
        <p:nvSpPr>
          <p:cNvPr id="428034" name="Rectangle 2"/>
          <p:cNvSpPr>
            <a:spLocks noGrp="1" noChangeArrowheads="1"/>
          </p:cNvSpPr>
          <p:nvPr>
            <p:ph type="title"/>
          </p:nvPr>
        </p:nvSpPr>
        <p:spPr/>
        <p:txBody>
          <a:bodyPr/>
          <a:lstStyle/>
          <a:p>
            <a:r>
              <a:rPr lang="en-GB" dirty="0"/>
              <a:t>LSP: How? (2)</a:t>
            </a:r>
          </a:p>
        </p:txBody>
      </p:sp>
      <p:pic>
        <p:nvPicPr>
          <p:cNvPr id="5" name="Picture 4"/>
          <p:cNvPicPr>
            <a:picLocks noChangeAspect="1"/>
          </p:cNvPicPr>
          <p:nvPr/>
        </p:nvPicPr>
        <p:blipFill>
          <a:blip r:embed="rId3" cstate="print"/>
          <a:stretch>
            <a:fillRect/>
          </a:stretch>
        </p:blipFill>
        <p:spPr>
          <a:xfrm>
            <a:off x="9848232" y="4876800"/>
            <a:ext cx="1718180" cy="1489733"/>
          </a:xfrm>
          <a:prstGeom prst="rect">
            <a:avLst/>
          </a:prstGeom>
        </p:spPr>
      </p:pic>
    </p:spTree>
    <p:extLst>
      <p:ext uri="{BB962C8B-B14F-4D97-AF65-F5344CB8AC3E}">
        <p14:creationId xmlns:p14="http://schemas.microsoft.com/office/powerpoint/2010/main" val="304340991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41</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361286793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42</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358775" indent="-358775">
              <a:lnSpc>
                <a:spcPct val="100000"/>
              </a:lnSpc>
            </a:pPr>
            <a:r>
              <a:rPr lang="en-GB" sz="3200" dirty="0">
                <a:solidFill>
                  <a:schemeClr val="accent1">
                    <a:lumMod val="60000"/>
                    <a:lumOff val="40000"/>
                  </a:schemeClr>
                </a:solidFill>
              </a:rPr>
              <a:t>Extensible</a:t>
            </a:r>
            <a:r>
              <a:rPr lang="en-GB" sz="3200" dirty="0"/>
              <a:t> Code</a:t>
            </a:r>
          </a:p>
          <a:p>
            <a:pPr marL="358775" indent="-358775">
              <a:lnSpc>
                <a:spcPct val="100000"/>
              </a:lnSpc>
            </a:pPr>
            <a:r>
              <a:rPr lang="en-GB" sz="3200" dirty="0">
                <a:solidFill>
                  <a:schemeClr val="accent1">
                    <a:lumMod val="60000"/>
                    <a:lumOff val="40000"/>
                  </a:schemeClr>
                </a:solidFill>
              </a:rPr>
              <a:t>OCP</a:t>
            </a:r>
            <a:r>
              <a:rPr lang="en-GB" sz="3200" dirty="0"/>
              <a:t> – Open / Closed Principle</a:t>
            </a:r>
          </a:p>
          <a:p>
            <a:pPr marL="663521" lvl="1" indent="-358775">
              <a:lnSpc>
                <a:spcPct val="100000"/>
              </a:lnSpc>
            </a:pPr>
            <a:r>
              <a:rPr lang="en-GB" sz="3000" dirty="0"/>
              <a:t>Violations of </a:t>
            </a:r>
            <a:r>
              <a:rPr lang="en-GB" sz="3000" dirty="0">
                <a:solidFill>
                  <a:schemeClr val="accent1">
                    <a:lumMod val="60000"/>
                    <a:lumOff val="40000"/>
                  </a:schemeClr>
                </a:solidFill>
              </a:rPr>
              <a:t>OCP</a:t>
            </a:r>
          </a:p>
          <a:p>
            <a:pPr marL="663521" lvl="1" indent="-358775">
              <a:lnSpc>
                <a:spcPct val="100000"/>
              </a:lnSpc>
            </a:pPr>
            <a:r>
              <a:rPr lang="en-GB" sz="3000" dirty="0">
                <a:solidFill>
                  <a:schemeClr val="accent1">
                    <a:lumMod val="60000"/>
                    <a:lumOff val="40000"/>
                  </a:schemeClr>
                </a:solidFill>
              </a:rPr>
              <a:t>OCP</a:t>
            </a:r>
            <a:r>
              <a:rPr lang="en-GB" sz="3000" dirty="0"/>
              <a:t>: How?</a:t>
            </a:r>
          </a:p>
          <a:p>
            <a:pPr marL="358775" indent="-358775">
              <a:lnSpc>
                <a:spcPct val="100000"/>
              </a:lnSpc>
            </a:pPr>
            <a:r>
              <a:rPr lang="en-GB" sz="3200" dirty="0">
                <a:solidFill>
                  <a:schemeClr val="accent1">
                    <a:lumMod val="60000"/>
                    <a:lumOff val="40000"/>
                  </a:schemeClr>
                </a:solidFill>
              </a:rPr>
              <a:t>LSP</a:t>
            </a:r>
            <a:r>
              <a:rPr lang="en-GB" sz="3200" dirty="0"/>
              <a:t> – </a:t>
            </a:r>
            <a:r>
              <a:rPr lang="en-GB" sz="3200" dirty="0" err="1"/>
              <a:t>Liskov</a:t>
            </a:r>
            <a:r>
              <a:rPr lang="en-GB" sz="3200" dirty="0"/>
              <a:t> Substitution Principle</a:t>
            </a:r>
          </a:p>
          <a:p>
            <a:pPr marL="663521" lvl="1" indent="-358775">
              <a:lnSpc>
                <a:spcPct val="100000"/>
              </a:lnSpc>
            </a:pPr>
            <a:r>
              <a:rPr lang="en-GB" sz="3000" dirty="0"/>
              <a:t>Violations of </a:t>
            </a:r>
            <a:r>
              <a:rPr lang="en-GB" sz="3000" dirty="0">
                <a:solidFill>
                  <a:schemeClr val="accent1">
                    <a:lumMod val="60000"/>
                    <a:lumOff val="40000"/>
                  </a:schemeClr>
                </a:solidFill>
              </a:rPr>
              <a:t>LSP</a:t>
            </a:r>
          </a:p>
          <a:p>
            <a:pPr marL="663521" lvl="1" indent="-358775">
              <a:lnSpc>
                <a:spcPct val="100000"/>
              </a:lnSpc>
            </a:pPr>
            <a:r>
              <a:rPr lang="en-GB" sz="3000" dirty="0">
                <a:solidFill>
                  <a:schemeClr val="accent1">
                    <a:lumMod val="60000"/>
                    <a:lumOff val="40000"/>
                  </a:schemeClr>
                </a:solidFill>
              </a:rPr>
              <a:t>LSP</a:t>
            </a:r>
            <a:r>
              <a:rPr lang="en-GB" sz="3000" dirty="0"/>
              <a:t>: How?</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70812" y="3836102"/>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24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hlinkClick r:id="rId3"/>
          </p:cNvPr>
          <p:cNvPicPr>
            <a:picLocks noChangeAspect="1"/>
          </p:cNvPicPr>
          <p:nvPr/>
        </p:nvPicPr>
        <p:blipFill>
          <a:blip r:embed="rId4" cstate="print"/>
          <a:stretch>
            <a:fillRect/>
          </a:stretch>
        </p:blipFill>
        <p:spPr>
          <a:xfrm>
            <a:off x="9980612" y="2729472"/>
            <a:ext cx="1726158" cy="932887"/>
          </a:xfrm>
          <a:prstGeom prst="roundRect">
            <a:avLst>
              <a:gd name="adj" fmla="val 2953"/>
            </a:avLst>
          </a:prstGeom>
        </p:spPr>
      </p:pic>
      <p:pic>
        <p:nvPicPr>
          <p:cNvPr id="5" name="Picture 4">
            <a:hlinkClick r:id="rId5"/>
          </p:cNvPr>
          <p:cNvPicPr>
            <a:picLocks noChangeAspect="1"/>
          </p:cNvPicPr>
          <p:nvPr/>
        </p:nvPicPr>
        <p:blipFill>
          <a:blip r:embed="rId6" cstate="print"/>
          <a:stretch>
            <a:fillRect/>
          </a:stretch>
        </p:blipFill>
        <p:spPr>
          <a:xfrm>
            <a:off x="512764" y="1295401"/>
            <a:ext cx="1752600" cy="804224"/>
          </a:xfrm>
          <a:prstGeom prst="roundRect">
            <a:avLst>
              <a:gd name="adj" fmla="val 3159"/>
            </a:avLst>
          </a:prstGeom>
        </p:spPr>
      </p:pic>
      <p:pic>
        <p:nvPicPr>
          <p:cNvPr id="7" name="Picture 6">
            <a:hlinkClick r:id="rId7"/>
          </p:cNvPr>
          <p:cNvPicPr>
            <a:picLocks noChangeAspect="1"/>
          </p:cNvPicPr>
          <p:nvPr/>
        </p:nvPicPr>
        <p:blipFill>
          <a:blip r:embed="rId8" cstate="print"/>
          <a:stretch>
            <a:fillRect/>
          </a:stretch>
        </p:blipFill>
        <p:spPr>
          <a:xfrm>
            <a:off x="5468146" y="1295400"/>
            <a:ext cx="2040956" cy="804013"/>
          </a:xfrm>
          <a:prstGeom prst="roundRect">
            <a:avLst>
              <a:gd name="adj" fmla="val 3159"/>
            </a:avLst>
          </a:prstGeom>
        </p:spPr>
      </p:pic>
      <p:pic>
        <p:nvPicPr>
          <p:cNvPr id="8" name="Picture 7">
            <a:hlinkClick r:id="rId9"/>
          </p:cNvPr>
          <p:cNvPicPr>
            <a:picLocks noChangeAspect="1"/>
          </p:cNvPicPr>
          <p:nvPr/>
        </p:nvPicPr>
        <p:blipFill>
          <a:blip r:embed="rId10" cstate="print"/>
          <a:stretch>
            <a:fillRect/>
          </a:stretch>
        </p:blipFill>
        <p:spPr>
          <a:xfrm>
            <a:off x="2824428" y="1295400"/>
            <a:ext cx="2093874" cy="804013"/>
          </a:xfrm>
          <a:prstGeom prst="roundRect">
            <a:avLst>
              <a:gd name="adj" fmla="val 3159"/>
            </a:avLst>
          </a:prstGeom>
        </p:spPr>
      </p:pic>
      <p:pic>
        <p:nvPicPr>
          <p:cNvPr id="9" name="Picture 8">
            <a:hlinkClick r:id="rId11"/>
          </p:cNvPr>
          <p:cNvPicPr>
            <a:picLocks noChangeAspect="1"/>
          </p:cNvPicPr>
          <p:nvPr/>
        </p:nvPicPr>
        <p:blipFill>
          <a:blip r:embed="rId12" cstate="print"/>
          <a:stretch>
            <a:fillRect/>
          </a:stretch>
        </p:blipFill>
        <p:spPr>
          <a:xfrm>
            <a:off x="512764" y="5373443"/>
            <a:ext cx="3352800" cy="849557"/>
          </a:xfrm>
          <a:prstGeom prst="roundRect">
            <a:avLst>
              <a:gd name="adj" fmla="val 3159"/>
            </a:avLst>
          </a:prstGeom>
        </p:spPr>
      </p:pic>
      <p:sp>
        <p:nvSpPr>
          <p:cNvPr id="11" name="Title 10"/>
          <p:cNvSpPr>
            <a:spLocks noGrp="1"/>
          </p:cNvSpPr>
          <p:nvPr>
            <p:ph type="title"/>
          </p:nvPr>
        </p:nvSpPr>
        <p:spPr/>
        <p:txBody>
          <a:bodyPr/>
          <a:lstStyle/>
          <a:p>
            <a:r>
              <a:rPr lang="en-US" dirty="0"/>
              <a:t>OOP Advanced – OCP and LSP</a:t>
            </a:r>
          </a:p>
        </p:txBody>
      </p:sp>
      <p:pic>
        <p:nvPicPr>
          <p:cNvPr id="13" name="Picture 12">
            <a:hlinkClick r:id="rId13"/>
          </p:cNvPr>
          <p:cNvPicPr>
            <a:picLocks noChangeAspect="1"/>
          </p:cNvPicPr>
          <p:nvPr/>
        </p:nvPicPr>
        <p:blipFill>
          <a:blip r:embed="rId14" cstate="print"/>
          <a:stretch>
            <a:fillRect/>
          </a:stretch>
        </p:blipFill>
        <p:spPr>
          <a:xfrm>
            <a:off x="4358563" y="5373443"/>
            <a:ext cx="2753589" cy="849556"/>
          </a:xfrm>
          <a:prstGeom prst="roundRect">
            <a:avLst>
              <a:gd name="adj" fmla="val 2953"/>
            </a:avLst>
          </a:prstGeom>
        </p:spPr>
      </p:pic>
      <p:sp>
        <p:nvSpPr>
          <p:cNvPr id="3" name="Text Placeholder 2"/>
          <p:cNvSpPr>
            <a:spLocks noGrp="1"/>
          </p:cNvSpPr>
          <p:nvPr>
            <p:ph type="body" sz="quarter" idx="10"/>
          </p:nvPr>
        </p:nvSpPr>
        <p:spPr>
          <a:xfrm>
            <a:off x="1529384" y="6400802"/>
            <a:ext cx="10482604" cy="363552"/>
          </a:xfrm>
        </p:spPr>
        <p:txBody>
          <a:bodyPr/>
          <a:lstStyle/>
          <a:p>
            <a:r>
              <a:rPr lang="en-US" dirty="0">
                <a:hlinkClick r:id="rId15"/>
              </a:rPr>
              <a:t>https</a:t>
            </a:r>
            <a:r>
              <a:rPr lang="en-US" dirty="0">
                <a:hlinkClick r:id="rId16"/>
              </a:rPr>
              <a:t>https://softuni.bg/courses/oop/</a:t>
            </a:r>
            <a:endParaRPr lang="en-US" dirty="0"/>
          </a:p>
        </p:txBody>
      </p:sp>
      <p:pic>
        <p:nvPicPr>
          <p:cNvPr id="16" name="Picture 15">
            <a:hlinkClick r:id="rId17"/>
          </p:cNvPr>
          <p:cNvPicPr>
            <a:picLocks noChangeAspect="1"/>
          </p:cNvPicPr>
          <p:nvPr/>
        </p:nvPicPr>
        <p:blipFill>
          <a:blip r:embed="rId18" cstate="print"/>
          <a:stretch>
            <a:fillRect/>
          </a:stretch>
        </p:blipFill>
        <p:spPr>
          <a:xfrm>
            <a:off x="7633728" y="5373443"/>
            <a:ext cx="4073042" cy="849556"/>
          </a:xfrm>
          <a:prstGeom prst="roundRect">
            <a:avLst>
              <a:gd name="adj" fmla="val 3159"/>
            </a:avLst>
          </a:prstGeom>
        </p:spPr>
      </p:pic>
      <p:pic>
        <p:nvPicPr>
          <p:cNvPr id="18" name="Picture 17">
            <a:hlinkClick r:id="rId19"/>
          </p:cNvPr>
          <p:cNvPicPr>
            <a:picLocks noChangeAspect="1"/>
          </p:cNvPicPr>
          <p:nvPr/>
        </p:nvPicPr>
        <p:blipFill>
          <a:blip r:embed="rId20" cstate="print"/>
          <a:stretch>
            <a:fillRect/>
          </a:stretch>
        </p:blipFill>
        <p:spPr>
          <a:xfrm>
            <a:off x="8075612" y="1316222"/>
            <a:ext cx="3631158" cy="783191"/>
          </a:xfrm>
          <a:prstGeom prst="roundRect">
            <a:avLst>
              <a:gd name="adj" fmla="val 3159"/>
            </a:avLst>
          </a:prstGeom>
        </p:spPr>
      </p:pic>
      <p:pic>
        <p:nvPicPr>
          <p:cNvPr id="4" name="Picture 3">
            <a:hlinkClick r:id="rId21"/>
          </p:cNvPr>
          <p:cNvPicPr>
            <a:picLocks noChangeAspect="1"/>
          </p:cNvPicPr>
          <p:nvPr/>
        </p:nvPicPr>
        <p:blipFill>
          <a:blip r:embed="rId22" cstate="print"/>
          <a:stretch>
            <a:fillRect/>
          </a:stretch>
        </p:blipFill>
        <p:spPr>
          <a:xfrm>
            <a:off x="5713413" y="4251041"/>
            <a:ext cx="5993358" cy="550371"/>
          </a:xfrm>
          <a:prstGeom prst="roundRect">
            <a:avLst>
              <a:gd name="adj" fmla="val 3159"/>
            </a:avLst>
          </a:prstGeom>
        </p:spPr>
      </p:pic>
    </p:spTree>
    <p:extLst>
      <p:ext uri="{BB962C8B-B14F-4D97-AF65-F5344CB8AC3E}">
        <p14:creationId xmlns:p14="http://schemas.microsoft.com/office/powerpoint/2010/main" val="1849883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44</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GB" sz="2000" dirty="0">
                <a:hlinkClick r:id="rId5"/>
              </a:rPr>
              <a:t>Fundamentals of Computer Programming with Java</a:t>
            </a:r>
            <a:r>
              <a:rPr lang="en-US" sz="2000" dirty="0"/>
              <a:t>" book </a:t>
            </a:r>
            <a:r>
              <a:rPr lang="en-US" sz="2000" noProof="1"/>
              <a:t>by Svetlin Nakov &amp; </a:t>
            </a:r>
            <a:r>
              <a:rPr lang="en-US" sz="2000" dirty="0"/>
              <a:t>Co. under </a:t>
            </a:r>
            <a:r>
              <a:rPr lang="en-US" sz="2000" dirty="0">
                <a:hlinkClick r:id="rId6"/>
              </a:rPr>
              <a:t>CC-BY-SA</a:t>
            </a:r>
            <a:r>
              <a:rPr lang="en-US" sz="2000" dirty="0"/>
              <a:t> license</a:t>
            </a:r>
          </a:p>
          <a:p>
            <a:pPr lvl="1"/>
            <a:r>
              <a:rPr lang="en-US" sz="2000" dirty="0"/>
              <a:t>" </a:t>
            </a:r>
            <a:r>
              <a:rPr lang="en-GB" sz="2000" dirty="0"/>
              <a:t>Thinking in Java 4</a:t>
            </a:r>
            <a:r>
              <a:rPr lang="en-GB" sz="2000" baseline="30000" dirty="0"/>
              <a:t>th</a:t>
            </a:r>
            <a:r>
              <a:rPr lang="en-GB" sz="2000" dirty="0"/>
              <a:t> ed.</a:t>
            </a:r>
            <a:r>
              <a:rPr lang="en-US" sz="2000" dirty="0"/>
              <a:t>" book </a:t>
            </a:r>
            <a:r>
              <a:rPr lang="en-US" sz="2000" noProof="1"/>
              <a:t>by Bruce Eckel, </a:t>
            </a:r>
            <a:r>
              <a:rPr lang="en-GB" sz="2000" noProof="1"/>
              <a:t>Copyright © 2006 by Bruce Eckel</a:t>
            </a:r>
            <a:endParaRPr lang="en-US" sz="2000" dirty="0"/>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a:p>
            <a:pPr marL="377887" lvl="1" indent="0">
              <a:buNone/>
            </a:pPr>
            <a:endParaRPr lang="en-US" sz="2000" dirty="0"/>
          </a:p>
        </p:txBody>
      </p:sp>
    </p:spTree>
    <p:extLst>
      <p:ext uri="{BB962C8B-B14F-4D97-AF65-F5344CB8AC3E}">
        <p14:creationId xmlns:p14="http://schemas.microsoft.com/office/powerpoint/2010/main" val="368771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hlinkClick r:id="rId6"/>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cstate="print"/>
          <a:stretch>
            <a:fillRect/>
          </a:stretch>
        </p:blipFill>
        <p:spPr>
          <a:xfrm>
            <a:off x="6762304" y="3069120"/>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GB" dirty="0"/>
              <a:t>Implementation takes future growth into consideration.</a:t>
            </a:r>
            <a:endParaRPr lang="en-US" dirty="0"/>
          </a:p>
        </p:txBody>
      </p:sp>
      <p:sp>
        <p:nvSpPr>
          <p:cNvPr id="428034" name="Rectangle 2"/>
          <p:cNvSpPr>
            <a:spLocks noGrp="1" noChangeArrowheads="1"/>
          </p:cNvSpPr>
          <p:nvPr>
            <p:ph type="title"/>
          </p:nvPr>
        </p:nvSpPr>
        <p:spPr/>
        <p:txBody>
          <a:bodyPr/>
          <a:lstStyle/>
          <a:p>
            <a:r>
              <a:rPr lang="en-GB" dirty="0"/>
              <a:t>Extensible Code</a:t>
            </a:r>
            <a:endParaRPr lang="bg-BG" dirty="0"/>
          </a:p>
        </p:txBody>
      </p:sp>
    </p:spTree>
    <p:extLst>
      <p:ext uri="{BB962C8B-B14F-4D97-AF65-F5344CB8AC3E}">
        <p14:creationId xmlns:p14="http://schemas.microsoft.com/office/powerpoint/2010/main" val="375865757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GB" sz="3600" dirty="0"/>
              <a:t>Low coupling, modularity and high cohesion</a:t>
            </a:r>
            <a:endParaRPr lang="en-US" dirty="0"/>
          </a:p>
        </p:txBody>
      </p:sp>
      <p:sp>
        <p:nvSpPr>
          <p:cNvPr id="428034" name="Rectangle 2"/>
          <p:cNvSpPr>
            <a:spLocks noGrp="1" noChangeArrowheads="1"/>
          </p:cNvSpPr>
          <p:nvPr>
            <p:ph type="title"/>
          </p:nvPr>
        </p:nvSpPr>
        <p:spPr/>
        <p:txBody>
          <a:bodyPr/>
          <a:lstStyle/>
          <a:p>
            <a:r>
              <a:rPr lang="en-GB" dirty="0"/>
              <a:t>Extensibility vs. Reusability</a:t>
            </a:r>
            <a:endParaRPr lang="bg-BG" dirty="0"/>
          </a:p>
        </p:txBody>
      </p:sp>
    </p:spTree>
    <p:extLst>
      <p:ext uri="{BB962C8B-B14F-4D97-AF65-F5344CB8AC3E}">
        <p14:creationId xmlns:p14="http://schemas.microsoft.com/office/powerpoint/2010/main" val="427394897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5969"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7</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Open/Closed Principle</a:t>
            </a:r>
            <a:endParaRPr lang="en-GB" sz="8000" b="1" dirty="0">
              <a:ln>
                <a:solidFill>
                  <a:schemeClr val="bg1"/>
                </a:solidFill>
              </a:ln>
            </a:endParaRPr>
          </a:p>
        </p:txBody>
      </p:sp>
    </p:spTree>
    <p:extLst>
      <p:ext uri="{BB962C8B-B14F-4D97-AF65-F5344CB8AC3E}">
        <p14:creationId xmlns:p14="http://schemas.microsoft.com/office/powerpoint/2010/main" val="73308477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GB" dirty="0"/>
              <a:t>Open for extension, but closed for modification</a:t>
            </a:r>
            <a:endParaRPr lang="en-US" dirty="0"/>
          </a:p>
        </p:txBody>
      </p:sp>
      <p:sp>
        <p:nvSpPr>
          <p:cNvPr id="428034" name="Rectangle 2"/>
          <p:cNvSpPr>
            <a:spLocks noGrp="1" noChangeArrowheads="1"/>
          </p:cNvSpPr>
          <p:nvPr>
            <p:ph type="title"/>
          </p:nvPr>
        </p:nvSpPr>
        <p:spPr/>
        <p:txBody>
          <a:bodyPr/>
          <a:lstStyle/>
          <a:p>
            <a:r>
              <a:rPr lang="en-GB" dirty="0"/>
              <a:t>OCP - Open/Closed Principle</a:t>
            </a:r>
            <a:endParaRPr lang="bg-BG" dirty="0"/>
          </a:p>
        </p:txBody>
      </p:sp>
    </p:spTree>
    <p:extLst>
      <p:ext uri="{BB962C8B-B14F-4D97-AF65-F5344CB8AC3E}">
        <p14:creationId xmlns:p14="http://schemas.microsoft.com/office/powerpoint/2010/main" val="46685858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GB" dirty="0"/>
              <a:t>New behaviour can be added later</a:t>
            </a:r>
          </a:p>
        </p:txBody>
      </p:sp>
      <p:sp>
        <p:nvSpPr>
          <p:cNvPr id="428034" name="Rectangle 2"/>
          <p:cNvSpPr>
            <a:spLocks noGrp="1" noChangeArrowheads="1"/>
          </p:cNvSpPr>
          <p:nvPr>
            <p:ph type="title"/>
          </p:nvPr>
        </p:nvSpPr>
        <p:spPr/>
        <p:txBody>
          <a:bodyPr/>
          <a:lstStyle/>
          <a:p>
            <a:r>
              <a:rPr lang="en-GB" dirty="0"/>
              <a:t>Open to Extension</a:t>
            </a:r>
            <a:endParaRPr lang="bg-BG" dirty="0"/>
          </a:p>
        </p:txBody>
      </p:sp>
    </p:spTree>
    <p:extLst>
      <p:ext uri="{BB962C8B-B14F-4D97-AF65-F5344CB8AC3E}">
        <p14:creationId xmlns:p14="http://schemas.microsoft.com/office/powerpoint/2010/main" val="3652980036"/>
      </p:ext>
    </p:extLst>
  </p:cSld>
  <p:clrMapOvr>
    <a:masterClrMapping/>
  </p:clrMapOvr>
  <p:transition/>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3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1810</Words>
  <Application>Microsoft Office PowerPoint</Application>
  <PresentationFormat>Custom</PresentationFormat>
  <Paragraphs>316</Paragraphs>
  <Slides>45</Slides>
  <Notes>44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Arial</vt:lpstr>
      <vt:lpstr>Calibri</vt:lpstr>
      <vt:lpstr>Courier New</vt:lpstr>
      <vt:lpstr>Noto Sans Symbols</vt:lpstr>
      <vt:lpstr>Wingdings</vt:lpstr>
      <vt:lpstr>Wingdings 2</vt:lpstr>
      <vt:lpstr>SoftUni 16x9</vt:lpstr>
      <vt:lpstr>3_SoftUni 16x9</vt:lpstr>
      <vt:lpstr>OCP and Liskov Principles</vt:lpstr>
      <vt:lpstr>Table of Contents</vt:lpstr>
      <vt:lpstr>Questions</vt:lpstr>
      <vt:lpstr>PowerPoint Presentation</vt:lpstr>
      <vt:lpstr>Extensible Code</vt:lpstr>
      <vt:lpstr>Extensibility vs. Reusability</vt:lpstr>
      <vt:lpstr>PowerPoint Presentation</vt:lpstr>
      <vt:lpstr>OCP - Open/Closed Principle</vt:lpstr>
      <vt:lpstr>Open to Extension</vt:lpstr>
      <vt:lpstr>Closed for Modification</vt:lpstr>
      <vt:lpstr>PowerPoint Presentation</vt:lpstr>
      <vt:lpstr>Open/Closed Principle – Violations </vt:lpstr>
      <vt:lpstr>Example</vt:lpstr>
      <vt:lpstr>Open/Closed Principle – Violations (2)</vt:lpstr>
      <vt:lpstr>Example</vt:lpstr>
      <vt:lpstr>Open/Closed Principle – Violations (3)</vt:lpstr>
      <vt:lpstr>Example</vt:lpstr>
      <vt:lpstr>PowerPoint Presentation</vt:lpstr>
      <vt:lpstr>Open/Closed Principle - Solutions</vt:lpstr>
      <vt:lpstr>Example</vt:lpstr>
      <vt:lpstr>Open/Closed Principle – How?</vt:lpstr>
      <vt:lpstr>Open/Closed Principle – How? (2)</vt:lpstr>
      <vt:lpstr>Open/Closed Principle</vt:lpstr>
      <vt:lpstr>PowerPoint Presentation</vt:lpstr>
      <vt:lpstr>PowerPoint Presentation</vt:lpstr>
      <vt:lpstr>Substitutability</vt:lpstr>
      <vt:lpstr>LSP – Liskov Substitution Principle</vt:lpstr>
      <vt:lpstr>OOP Inheritance</vt:lpstr>
      <vt:lpstr>Liskov Substitution inheritance</vt:lpstr>
      <vt:lpstr>PowerPoint Presentation</vt:lpstr>
      <vt:lpstr>LSP: Violations</vt:lpstr>
      <vt:lpstr>Example</vt:lpstr>
      <vt:lpstr>LSP: Violations (2)</vt:lpstr>
      <vt:lpstr>Example</vt:lpstr>
      <vt:lpstr>LSP: Violations (3)</vt:lpstr>
      <vt:lpstr>Example</vt:lpstr>
      <vt:lpstr>PowerPoint Presentation</vt:lpstr>
      <vt:lpstr>LSP: How?</vt:lpstr>
      <vt:lpstr>Example</vt:lpstr>
      <vt:lpstr>LSP: How? (2)</vt:lpstr>
      <vt:lpstr>PowerPoint Presentation</vt:lpstr>
      <vt:lpstr>Summary</vt:lpstr>
      <vt:lpstr>OOP Advanced – OCP and LSP</vt:lpstr>
      <vt:lpstr>License</vt:lpstr>
      <vt:lpstr>Free Trainings @ Software University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Other Types in OOP</dc:title>
  <dc:subject>C# Basics Course</dc:subject>
  <dc:creator/>
  <cp:keywords>Other Types, Enumerations, Structures, Generics, Attributes, OOP, programming, course, SoftUni, Software University</cp:keywords>
  <dc:description>Software University Foundation - http://softuni.org</dc:description>
  <cp:lastModifiedBy/>
  <cp:revision>1</cp:revision>
  <dcterms:created xsi:type="dcterms:W3CDTF">2014-01-02T17:00:34Z</dcterms:created>
  <dcterms:modified xsi:type="dcterms:W3CDTF">2016-07-29T14:38:46Z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